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160"/>
  </p:normalViewPr>
  <p:slideViewPr>
    <p:cSldViewPr snapToGrid="0" snapToObjects="1">
      <p:cViewPr>
        <p:scale>
          <a:sx n="108" d="100"/>
          <a:sy n="108" d="100"/>
        </p:scale>
        <p:origin x="7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38647-2D5B-E346-837A-B50816863D1F}" type="datetimeFigureOut">
              <a:rPr kumimoji="1" lang="zh-CN" altLang="en-US" smtClean="0"/>
              <a:t>2018/9/18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F3B6E-063E-A045-AB32-DA7367C2692B}" type="slidenum">
              <a:rPr kumimoji="1" lang="zh-CN" altLang="en-US" smtClean="0"/>
              <a:t>‹#›</a:t>
            </a:fld>
            <a:endParaRPr kumimoji="1" lang="zh-CN" altLang="en-US"/>
          </a:p>
        </p:txBody>
      </p:sp>
    </p:spTree>
    <p:extLst>
      <p:ext uri="{BB962C8B-B14F-4D97-AF65-F5344CB8AC3E}">
        <p14:creationId xmlns:p14="http://schemas.microsoft.com/office/powerpoint/2010/main" val="175104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2</a:t>
            </a:fld>
            <a:endParaRPr kumimoji="1" lang="zh-CN" altLang="en-US"/>
          </a:p>
        </p:txBody>
      </p:sp>
    </p:spTree>
    <p:extLst>
      <p:ext uri="{BB962C8B-B14F-4D97-AF65-F5344CB8AC3E}">
        <p14:creationId xmlns:p14="http://schemas.microsoft.com/office/powerpoint/2010/main" val="729820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Earning changes are on</a:t>
            </a:r>
            <a:r>
              <a:rPr kumimoji="1" lang="en-US" altLang="zh-CN" baseline="0" dirty="0" smtClean="0"/>
              <a:t> average negatively serially correlated, earnings process is mean reverting</a:t>
            </a:r>
          </a:p>
          <a:p>
            <a:endParaRPr kumimoji="1" lang="en-US" altLang="zh-CN" baseline="0" dirty="0" smtClean="0"/>
          </a:p>
          <a:p>
            <a:r>
              <a:rPr kumimoji="1" lang="en-US" altLang="zh-CN" baseline="0" dirty="0" smtClean="0"/>
              <a:t>We expect earning growth is less likely to reverse when it is sustained through revenue increases</a:t>
            </a:r>
          </a:p>
          <a:p>
            <a:endParaRPr kumimoji="1" lang="en-US" altLang="zh-CN" baseline="0" dirty="0" smtClean="0"/>
          </a:p>
          <a:p>
            <a:r>
              <a:rPr kumimoji="1" lang="en-US" altLang="zh-CN" baseline="0" dirty="0" smtClean="0"/>
              <a:t>Since earnings growth by definition is a position earning change, the various groups we examine are strictly subsets of firms with delta E plus</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12</a:t>
            </a:fld>
            <a:endParaRPr kumimoji="1" lang="zh-CN" altLang="en-US"/>
          </a:p>
        </p:txBody>
      </p:sp>
    </p:spTree>
    <p:extLst>
      <p:ext uri="{BB962C8B-B14F-4D97-AF65-F5344CB8AC3E}">
        <p14:creationId xmlns:p14="http://schemas.microsoft.com/office/powerpoint/2010/main" val="109439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B3&gt;b4&gt;0: the incremental persistence</a:t>
            </a:r>
            <a:r>
              <a:rPr kumimoji="1" lang="en-US" altLang="zh-CN" baseline="0" dirty="0" smtClean="0"/>
              <a:t> parameters are higher when earnings growth is sustained through revenue increases</a:t>
            </a:r>
          </a:p>
          <a:p>
            <a:endParaRPr kumimoji="1" lang="en-US" altLang="zh-CN" baseline="0" dirty="0" smtClean="0"/>
          </a:p>
          <a:p>
            <a:r>
              <a:rPr kumimoji="1" lang="en-US" altLang="zh-CN" baseline="0" dirty="0" smtClean="0"/>
              <a:t>First line: within firms with sustained operating earnings increase (SO, NSO),and those without (SNO,NSNO), the incremental earnings persistence parameters are higher when firms</a:t>
            </a:r>
          </a:p>
          <a:p>
            <a:r>
              <a:rPr kumimoji="1" lang="en-US" altLang="zh-CN" baseline="0" dirty="0" smtClean="0"/>
              <a:t>Have revenue-supported earning growth</a:t>
            </a:r>
          </a:p>
          <a:p>
            <a:endParaRPr kumimoji="1" lang="en-US" altLang="zh-CN" baseline="0" dirty="0" smtClean="0"/>
          </a:p>
          <a:p>
            <a:r>
              <a:rPr kumimoji="1" lang="en-US" altLang="zh-CN" baseline="0" dirty="0" smtClean="0"/>
              <a:t>Second: Those with sustained operating earning growth dominate those without</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13</a:t>
            </a:fld>
            <a:endParaRPr kumimoji="1" lang="zh-CN" altLang="en-US"/>
          </a:p>
        </p:txBody>
      </p:sp>
    </p:spTree>
    <p:extLst>
      <p:ext uri="{BB962C8B-B14F-4D97-AF65-F5344CB8AC3E}">
        <p14:creationId xmlns:p14="http://schemas.microsoft.com/office/powerpoint/2010/main" val="100384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Separate</a:t>
            </a:r>
            <a:r>
              <a:rPr kumimoji="1" lang="en-US" altLang="zh-CN" baseline="0" dirty="0" smtClean="0"/>
              <a:t> earnings and earnings changes into positive and negative measures to consistent with the previous persistence tests</a:t>
            </a:r>
          </a:p>
          <a:p>
            <a:endParaRPr kumimoji="1" lang="en-US" altLang="zh-CN" baseline="0" dirty="0" smtClean="0"/>
          </a:p>
          <a:p>
            <a:r>
              <a:rPr kumimoji="1" lang="en-US" altLang="zh-CN" baseline="0" dirty="0" smtClean="0"/>
              <a:t>Measure stock prices Pt three months after the end of fiscal year t to ensure that accounting information is available to the market</a:t>
            </a:r>
          </a:p>
          <a:p>
            <a:r>
              <a:rPr kumimoji="1" lang="en-US" altLang="zh-CN" baseline="0" dirty="0" smtClean="0"/>
              <a:t>For valuation purpose</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14</a:t>
            </a:fld>
            <a:endParaRPr kumimoji="1" lang="zh-CN" altLang="en-US"/>
          </a:p>
        </p:txBody>
      </p:sp>
    </p:spTree>
    <p:extLst>
      <p:ext uri="{BB962C8B-B14F-4D97-AF65-F5344CB8AC3E}">
        <p14:creationId xmlns:p14="http://schemas.microsoft.com/office/powerpoint/2010/main" val="105373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We use both the price levels models and the returns models because together they</a:t>
            </a:r>
          </a:p>
          <a:p>
            <a:r>
              <a:rPr lang="en-US" altLang="zh-CN" sz="1200" kern="1200" dirty="0" smtClean="0">
                <a:solidFill>
                  <a:schemeClr val="tx1"/>
                </a:solidFill>
                <a:effectLst/>
                <a:latin typeface="+mn-lt"/>
                <a:ea typeface="+mn-ea"/>
                <a:cs typeface="+mn-cs"/>
              </a:rPr>
              <a:t>provide a complimentary set of results (Barth et al., 2001; </a:t>
            </a:r>
            <a:r>
              <a:rPr lang="en-US" altLang="zh-CN" sz="1200" kern="1200" dirty="0" err="1" smtClean="0">
                <a:solidFill>
                  <a:schemeClr val="tx1"/>
                </a:solidFill>
                <a:effectLst/>
                <a:latin typeface="+mn-lt"/>
                <a:ea typeface="+mn-ea"/>
                <a:cs typeface="+mn-cs"/>
              </a:rPr>
              <a:t>Gu</a:t>
            </a:r>
            <a:r>
              <a:rPr lang="en-US" altLang="zh-CN" sz="1200" kern="1200" dirty="0" smtClean="0">
                <a:solidFill>
                  <a:schemeClr val="tx1"/>
                </a:solidFill>
                <a:effectLst/>
                <a:latin typeface="+mn-lt"/>
                <a:ea typeface="+mn-ea"/>
                <a:cs typeface="+mn-cs"/>
              </a:rPr>
              <a:t>, 2005). The coefficients</a:t>
            </a:r>
          </a:p>
          <a:p>
            <a:r>
              <a:rPr lang="en-US" altLang="zh-CN" sz="1200" kern="1200" dirty="0" smtClean="0">
                <a:solidFill>
                  <a:schemeClr val="tx1"/>
                </a:solidFill>
                <a:effectLst/>
                <a:latin typeface="+mn-lt"/>
                <a:ea typeface="+mn-ea"/>
                <a:cs typeface="+mn-cs"/>
              </a:rPr>
              <a:t>of the two models often differ significantly (Kothari and Zimmerman, 1995) and</a:t>
            </a:r>
          </a:p>
          <a:p>
            <a:r>
              <a:rPr lang="en-US" altLang="zh-CN" sz="1200" kern="1200" dirty="0" smtClean="0">
                <a:solidFill>
                  <a:schemeClr val="tx1"/>
                </a:solidFill>
                <a:effectLst/>
                <a:latin typeface="+mn-lt"/>
                <a:ea typeface="+mn-ea"/>
                <a:cs typeface="+mn-cs"/>
              </a:rPr>
              <a:t>hence the returns models need not merely be the first-differenced versions of the</a:t>
            </a:r>
          </a:p>
          <a:p>
            <a:r>
              <a:rPr lang="en-US" altLang="zh-CN" sz="1200" kern="1200" dirty="0" smtClean="0">
                <a:solidFill>
                  <a:schemeClr val="tx1"/>
                </a:solidFill>
                <a:effectLst/>
                <a:latin typeface="+mn-lt"/>
                <a:ea typeface="+mn-ea"/>
                <a:cs typeface="+mn-cs"/>
              </a:rPr>
              <a:t>(deflated) levels models. Thus, it is important to verify the results from the levels</a:t>
            </a:r>
          </a:p>
          <a:p>
            <a:r>
              <a:rPr lang="en-US" altLang="zh-CN" sz="1200" kern="1200" dirty="0" smtClean="0">
                <a:solidFill>
                  <a:schemeClr val="tx1"/>
                </a:solidFill>
                <a:effectLst/>
                <a:latin typeface="+mn-lt"/>
                <a:ea typeface="+mn-ea"/>
                <a:cs typeface="+mn-cs"/>
              </a:rPr>
              <a:t>models by using the returns models. In addition, while valuation takes a measurement</a:t>
            </a:r>
          </a:p>
          <a:p>
            <a:r>
              <a:rPr lang="en-US" altLang="zh-CN" sz="1200" kern="1200" dirty="0" smtClean="0">
                <a:solidFill>
                  <a:schemeClr val="tx1"/>
                </a:solidFill>
                <a:effectLst/>
                <a:latin typeface="+mn-lt"/>
                <a:ea typeface="+mn-ea"/>
                <a:cs typeface="+mn-cs"/>
              </a:rPr>
              <a:t>perspective, the returns models can also be justified from an information</a:t>
            </a:r>
          </a:p>
          <a:p>
            <a:r>
              <a:rPr lang="en-US" altLang="zh-CN" sz="1200" kern="1200" dirty="0" smtClean="0">
                <a:solidFill>
                  <a:schemeClr val="tx1"/>
                </a:solidFill>
                <a:effectLst/>
                <a:latin typeface="+mn-lt"/>
                <a:ea typeface="+mn-ea"/>
                <a:cs typeface="+mn-cs"/>
              </a:rPr>
              <a:t>perspective. If DE  is considered as a proxy for earnings surprises, then the returns</a:t>
            </a:r>
          </a:p>
          <a:p>
            <a:r>
              <a:rPr lang="en-US" altLang="zh-CN" sz="1200" kern="1200" dirty="0" smtClean="0">
                <a:solidFill>
                  <a:schemeClr val="tx1"/>
                </a:solidFill>
                <a:effectLst/>
                <a:latin typeface="+mn-lt"/>
                <a:ea typeface="+mn-ea"/>
                <a:cs typeface="+mn-cs"/>
              </a:rPr>
              <a:t>models are the traditional long-window earnings-returns relations measuring the</a:t>
            </a:r>
          </a:p>
          <a:p>
            <a:r>
              <a:rPr lang="en-US" altLang="zh-CN" sz="1200" kern="1200" dirty="0" err="1" smtClean="0">
                <a:solidFill>
                  <a:schemeClr val="tx1"/>
                </a:solidFill>
                <a:effectLst/>
                <a:latin typeface="+mn-lt"/>
                <a:ea typeface="+mn-ea"/>
                <a:cs typeface="+mn-cs"/>
              </a:rPr>
              <a:t>informativeness</a:t>
            </a:r>
            <a:r>
              <a:rPr lang="en-US" altLang="zh-CN" sz="1200" kern="1200" dirty="0" smtClean="0">
                <a:solidFill>
                  <a:schemeClr val="tx1"/>
                </a:solidFill>
                <a:effectLst/>
                <a:latin typeface="+mn-lt"/>
                <a:ea typeface="+mn-ea"/>
                <a:cs typeface="+mn-cs"/>
              </a:rPr>
              <a:t> of earnings.</a:t>
            </a:r>
          </a:p>
          <a:p>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15</a:t>
            </a:fld>
            <a:endParaRPr kumimoji="1" lang="zh-CN" altLang="en-US"/>
          </a:p>
        </p:txBody>
      </p:sp>
    </p:spTree>
    <p:extLst>
      <p:ext uri="{BB962C8B-B14F-4D97-AF65-F5344CB8AC3E}">
        <p14:creationId xmlns:p14="http://schemas.microsoft.com/office/powerpoint/2010/main" val="85364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ERCs are</a:t>
            </a:r>
            <a:r>
              <a:rPr kumimoji="1" lang="en-US" altLang="zh-CN" baseline="0" dirty="0" smtClean="0"/>
              <a:t> higher when earning growth is sustained through revenue increases than cost reductions</a:t>
            </a:r>
          </a:p>
          <a:p>
            <a:endParaRPr kumimoji="1" lang="en-US" altLang="zh-CN" baseline="0" dirty="0" smtClean="0"/>
          </a:p>
          <a:p>
            <a:r>
              <a:rPr kumimoji="1" lang="en-US" altLang="zh-CN" baseline="0" dirty="0" smtClean="0"/>
              <a:t>For the groups with sustained operating earnings increases and the groups without these increases, ERC high revenue growth</a:t>
            </a:r>
          </a:p>
          <a:p>
            <a:r>
              <a:rPr kumimoji="1" lang="en-US" altLang="zh-CN" baseline="0" dirty="0" smtClean="0"/>
              <a:t>Within revenue increase and non-revenue increase group, ERCs are higher when operating earnings increases as sustained</a:t>
            </a:r>
          </a:p>
          <a:p>
            <a:endParaRPr kumimoji="1" lang="en-US" altLang="zh-CN" baseline="0" dirty="0" smtClean="0"/>
          </a:p>
          <a:p>
            <a:r>
              <a:rPr kumimoji="1" lang="en-US" altLang="zh-CN" baseline="0" dirty="0" smtClean="0"/>
              <a:t>IN contract, we expect </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16</a:t>
            </a:fld>
            <a:endParaRPr kumimoji="1" lang="zh-CN" altLang="en-US"/>
          </a:p>
        </p:txBody>
      </p:sp>
    </p:spTree>
    <p:extLst>
      <p:ext uri="{BB962C8B-B14F-4D97-AF65-F5344CB8AC3E}">
        <p14:creationId xmlns:p14="http://schemas.microsoft.com/office/powerpoint/2010/main" val="105464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String: to ensure </a:t>
            </a:r>
            <a:r>
              <a:rPr lang="en-US" altLang="zh-CN" sz="1200" kern="1200" dirty="0" smtClean="0">
                <a:solidFill>
                  <a:schemeClr val="tx1"/>
                </a:solidFill>
                <a:effectLst/>
                <a:latin typeface="+mn-lt"/>
                <a:ea typeface="+mn-ea"/>
                <a:cs typeface="+mn-cs"/>
              </a:rPr>
              <a:t> that a firm with five or more years of earnings increases has a long enough </a:t>
            </a:r>
            <a:r>
              <a:rPr lang="en-US" altLang="zh-CN" sz="1200" kern="1200" dirty="0" err="1" smtClean="0">
                <a:solidFill>
                  <a:schemeClr val="tx1"/>
                </a:solidFill>
                <a:effectLst/>
                <a:latin typeface="+mn-lt"/>
                <a:ea typeface="+mn-ea"/>
                <a:cs typeface="+mn-cs"/>
              </a:rPr>
              <a:t>priorearnings</a:t>
            </a:r>
            <a:r>
              <a:rPr lang="en-US" altLang="zh-CN" sz="1200" kern="1200" dirty="0" smtClean="0">
                <a:solidFill>
                  <a:schemeClr val="tx1"/>
                </a:solidFill>
                <a:effectLst/>
                <a:latin typeface="+mn-lt"/>
                <a:ea typeface="+mn-ea"/>
                <a:cs typeface="+mn-cs"/>
              </a:rPr>
              <a:t> history by 1980.</a:t>
            </a:r>
          </a:p>
          <a:p>
            <a:endParaRPr kumimoji="1" lang="en-US" altLang="zh-CN" dirty="0" smtClean="0"/>
          </a:p>
          <a:p>
            <a:r>
              <a:rPr lang="en-US" altLang="zh-CN" sz="1200" kern="1200" dirty="0" smtClean="0">
                <a:solidFill>
                  <a:schemeClr val="tx1"/>
                </a:solidFill>
                <a:effectLst/>
                <a:latin typeface="+mn-lt"/>
                <a:ea typeface="+mn-ea"/>
                <a:cs typeface="+mn-cs"/>
              </a:rPr>
              <a:t>3</a:t>
            </a:r>
            <a:r>
              <a:rPr lang="en-US" altLang="zh-CN" sz="1200" kern="1200" baseline="30000" dirty="0" smtClean="0">
                <a:solidFill>
                  <a:schemeClr val="tx1"/>
                </a:solidFill>
                <a:effectLst/>
                <a:latin typeface="+mn-lt"/>
                <a:ea typeface="+mn-ea"/>
                <a:cs typeface="+mn-cs"/>
              </a:rPr>
              <a:t>rd</a:t>
            </a:r>
            <a:r>
              <a:rPr lang="en-US" altLang="zh-CN" sz="1200" kern="1200" dirty="0" smtClean="0">
                <a:solidFill>
                  <a:schemeClr val="tx1"/>
                </a:solidFill>
                <a:effectLst/>
                <a:latin typeface="+mn-lt"/>
                <a:ea typeface="+mn-ea"/>
                <a:cs typeface="+mn-cs"/>
              </a:rPr>
              <a:t>: This allows the calculation of sustained growth and also</a:t>
            </a:r>
          </a:p>
          <a:p>
            <a:r>
              <a:rPr lang="en-US" altLang="zh-CN" sz="1200" kern="1200" dirty="0" smtClean="0">
                <a:solidFill>
                  <a:schemeClr val="tx1"/>
                </a:solidFill>
                <a:effectLst/>
                <a:latin typeface="+mn-lt"/>
                <a:ea typeface="+mn-ea"/>
                <a:cs typeface="+mn-cs"/>
              </a:rPr>
              <a:t>avoids selecting recent IPO firms with high growth potential or high risks that affect</a:t>
            </a:r>
          </a:p>
          <a:p>
            <a:r>
              <a:rPr lang="en-US" altLang="zh-CN" sz="1200" kern="1200" dirty="0" smtClean="0">
                <a:solidFill>
                  <a:schemeClr val="tx1"/>
                </a:solidFill>
                <a:effectLst/>
                <a:latin typeface="+mn-lt"/>
                <a:ea typeface="+mn-ea"/>
                <a:cs typeface="+mn-cs"/>
              </a:rPr>
              <a:t>the ERCs</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17</a:t>
            </a:fld>
            <a:endParaRPr kumimoji="1" lang="zh-CN" altLang="en-US"/>
          </a:p>
        </p:txBody>
      </p:sp>
    </p:spTree>
    <p:extLst>
      <p:ext uri="{BB962C8B-B14F-4D97-AF65-F5344CB8AC3E}">
        <p14:creationId xmlns:p14="http://schemas.microsoft.com/office/powerpoint/2010/main" val="201212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 firm years with sustained earning growth</a:t>
            </a:r>
          </a:p>
          <a:p>
            <a:r>
              <a:rPr kumimoji="1" lang="en-US" altLang="zh-CN" dirty="0" smtClean="0"/>
              <a:t>B time</a:t>
            </a:r>
            <a:r>
              <a:rPr kumimoji="1" lang="en-US" altLang="zh-CN" baseline="0" dirty="0" smtClean="0"/>
              <a:t> profile of firms with long strings of growth for at least five years. No any evidence that particular groups are concentrated in certain years</a:t>
            </a:r>
          </a:p>
          <a:p>
            <a:r>
              <a:rPr kumimoji="1" lang="en-US" altLang="zh-CN" baseline="0" dirty="0" smtClean="0"/>
              <a:t>The chart does not indicate industry. However, firms with earning increases for at least five years are widely distributed in 66 different industries</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18</a:t>
            </a:fld>
            <a:endParaRPr kumimoji="1" lang="zh-CN" altLang="en-US"/>
          </a:p>
        </p:txBody>
      </p:sp>
    </p:spTree>
    <p:extLst>
      <p:ext uri="{BB962C8B-B14F-4D97-AF65-F5344CB8AC3E}">
        <p14:creationId xmlns:p14="http://schemas.microsoft.com/office/powerpoint/2010/main" val="97525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Model 1a: persistence parameter b1=0.613 for negative</a:t>
            </a:r>
            <a:r>
              <a:rPr kumimoji="1" lang="en-US" altLang="zh-CN" baseline="0" dirty="0" smtClean="0"/>
              <a:t> and b2 = 0.814 for positive earnings</a:t>
            </a:r>
          </a:p>
          <a:p>
            <a:r>
              <a:rPr kumimoji="1" lang="en-US" altLang="zh-CN" baseline="0" dirty="0" smtClean="0"/>
              <a:t>Incremental persistence parameter b3 = 0.251 for group S and b4 = 0.132 for group NS (highly significant)</a:t>
            </a:r>
          </a:p>
          <a:p>
            <a:r>
              <a:rPr kumimoji="1" lang="en-US" altLang="zh-CN" baseline="0" dirty="0" smtClean="0"/>
              <a:t>1% of current roes is able to predict (0.814+0.251) of future ROE for S and (0.814+0.132) for NS b3-b4=0.119% highly significant</a:t>
            </a:r>
          </a:p>
          <a:p>
            <a:endParaRPr kumimoji="1" lang="en-US" altLang="zh-CN" baseline="0" dirty="0" smtClean="0"/>
          </a:p>
          <a:p>
            <a:r>
              <a:rPr kumimoji="1" lang="en-US" altLang="zh-CN" baseline="0" dirty="0" smtClean="0"/>
              <a:t>Model 2a: examine Persistence of earnings changes. For firms without sustained earnings growth, b1 = -0.648 for negative changes and b2 = 0.016 for positive changes</a:t>
            </a:r>
          </a:p>
          <a:p>
            <a:r>
              <a:rPr kumimoji="1" lang="en-US" altLang="zh-CN" baseline="0" dirty="0" smtClean="0"/>
              <a:t>B3=0.795 indicates that earnings growth of firms in groups S is followed by smaller subsequent earning decreases and possibility earnings increase</a:t>
            </a:r>
          </a:p>
          <a:p>
            <a:r>
              <a:rPr kumimoji="1" lang="en-US" altLang="zh-CN" baseline="0" dirty="0" smtClean="0"/>
              <a:t>The difference between groups S and NS is highly significant b3-b4 = 0.658</a:t>
            </a:r>
          </a:p>
          <a:p>
            <a:endParaRPr kumimoji="1" lang="en-US" altLang="zh-CN" baseline="0" dirty="0" smtClean="0"/>
          </a:p>
          <a:p>
            <a:r>
              <a:rPr kumimoji="1" lang="en-US" altLang="zh-CN" baseline="0" dirty="0" smtClean="0"/>
              <a:t>We can see b31&gt;b41, b32&gt;b42; b31&gt;b32 and b41&gt;b42 the difference are significant, results on earnings persistence are consistent with our predictions</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19</a:t>
            </a:fld>
            <a:endParaRPr kumimoji="1" lang="zh-CN" altLang="en-US"/>
          </a:p>
        </p:txBody>
      </p:sp>
    </p:spTree>
    <p:extLst>
      <p:ext uri="{BB962C8B-B14F-4D97-AF65-F5344CB8AC3E}">
        <p14:creationId xmlns:p14="http://schemas.microsoft.com/office/powerpoint/2010/main" val="805174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All accrual items are higher for group</a:t>
            </a:r>
            <a:r>
              <a:rPr kumimoji="1" lang="en-US" altLang="zh-CN" baseline="0" dirty="0" smtClean="0"/>
              <a:t> G than overall averages</a:t>
            </a:r>
          </a:p>
          <a:p>
            <a:r>
              <a:rPr kumimoji="1" lang="en-US" altLang="zh-CN" baseline="0" dirty="0" smtClean="0"/>
              <a:t>Both measures are lower for group S than those for group NS, and the difference are large. Group S are less likely to use income-increasing accruals than firms in group NS</a:t>
            </a:r>
          </a:p>
          <a:p>
            <a:r>
              <a:rPr kumimoji="1" lang="en-US" altLang="zh-CN" baseline="0" dirty="0" smtClean="0"/>
              <a:t>Among </a:t>
            </a:r>
            <a:r>
              <a:rPr kumimoji="1" lang="en-US" altLang="zh-CN" baseline="0" dirty="0" err="1" smtClean="0"/>
              <a:t>SO,SNO,NSO,and</a:t>
            </a:r>
            <a:r>
              <a:rPr kumimoji="1" lang="en-US" altLang="zh-CN" baseline="0" dirty="0" smtClean="0"/>
              <a:t> NSNO, accruals are generally the lowest for group SO and the highest for NSNO</a:t>
            </a:r>
          </a:p>
          <a:p>
            <a:endParaRPr kumimoji="1" lang="en-US" altLang="zh-CN" baseline="0" dirty="0" smtClean="0"/>
          </a:p>
          <a:p>
            <a:r>
              <a:rPr kumimoji="1" lang="en-US" altLang="zh-CN" baseline="0" dirty="0" smtClean="0"/>
              <a:t>No evidence to suggest that revenue-growth firms achieve earnings growth through more aggressive earnings management</a:t>
            </a:r>
          </a:p>
          <a:p>
            <a:endParaRPr kumimoji="1" lang="en-US" altLang="zh-CN" baseline="0" dirty="0" smtClean="0"/>
          </a:p>
          <a:p>
            <a:r>
              <a:rPr kumimoji="1" lang="en-US" altLang="zh-CN" baseline="0" dirty="0" smtClean="0"/>
              <a:t>firms with sustained earning growth, on average, have much higher subsequent returns(ROA) and from continuation, are more likely to continue earnings increases in the following year</a:t>
            </a:r>
          </a:p>
          <a:p>
            <a:r>
              <a:rPr kumimoji="1" lang="en-US" altLang="zh-CN" baseline="0" dirty="0" smtClean="0"/>
              <a:t>Group S’s long-term growth forecast are higher by 2.42%, performance are highest for group SO and lowest for group NSNO</a:t>
            </a:r>
          </a:p>
          <a:p>
            <a:endParaRPr kumimoji="1" lang="en-US" altLang="zh-CN" baseline="0" dirty="0" smtClean="0"/>
          </a:p>
          <a:p>
            <a:r>
              <a:rPr kumimoji="1" lang="en-US" altLang="zh-CN" baseline="0" dirty="0" smtClean="0"/>
              <a:t>LT growth G and overall sample</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20</a:t>
            </a:fld>
            <a:endParaRPr kumimoji="1" lang="zh-CN" altLang="en-US"/>
          </a:p>
        </p:txBody>
      </p:sp>
    </p:spTree>
    <p:extLst>
      <p:ext uri="{BB962C8B-B14F-4D97-AF65-F5344CB8AC3E}">
        <p14:creationId xmlns:p14="http://schemas.microsoft.com/office/powerpoint/2010/main" val="97808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(3a)Here is the</a:t>
            </a:r>
            <a:r>
              <a:rPr kumimoji="1" lang="en-US" altLang="zh-CN" baseline="0" dirty="0" smtClean="0"/>
              <a:t> main result of ERCs. In price levels model (3a), ERC on positive (b2) is much higher than negative earnings (b1), corresponding BVRCs c2&lt;c1, </a:t>
            </a:r>
            <a:r>
              <a:rPr kumimoji="1" lang="en-US" altLang="zh-CN" baseline="0" dirty="0" err="1" smtClean="0"/>
              <a:t>consistance</a:t>
            </a:r>
            <a:r>
              <a:rPr kumimoji="1" lang="en-US" altLang="zh-CN" baseline="0" dirty="0" smtClean="0"/>
              <a:t> with</a:t>
            </a:r>
          </a:p>
          <a:p>
            <a:r>
              <a:rPr kumimoji="1" lang="en-US" altLang="zh-CN" baseline="0" dirty="0" smtClean="0"/>
              <a:t>Argument that valuation role of book value is important when earnings are negative</a:t>
            </a:r>
          </a:p>
          <a:p>
            <a:r>
              <a:rPr kumimoji="1" lang="en-US" altLang="zh-CN" baseline="0" dirty="0" smtClean="0"/>
              <a:t>Incremental ERC (b3) for group S is twice as much as b4 for group NS. BVRC for both groups are negative (c3, c4)</a:t>
            </a:r>
          </a:p>
          <a:p>
            <a:endParaRPr kumimoji="1" lang="en-US" altLang="zh-CN" baseline="0" dirty="0" smtClean="0"/>
          </a:p>
          <a:p>
            <a:r>
              <a:rPr kumimoji="1" lang="en-US" altLang="zh-CN" baseline="0" dirty="0" smtClean="0"/>
              <a:t>Results suggest that as </a:t>
            </a:r>
            <a:r>
              <a:rPr kumimoji="1" lang="en-US" altLang="zh-CN" baseline="0" dirty="0" err="1" smtClean="0"/>
              <a:t>firms’growth</a:t>
            </a:r>
            <a:r>
              <a:rPr kumimoji="1" lang="en-US" altLang="zh-CN" baseline="0" dirty="0" smtClean="0"/>
              <a:t> becomes more sustainable, the valuation weight on earning becomes larger and the valuation weight on book value becomes smaller or even negative</a:t>
            </a:r>
          </a:p>
          <a:p>
            <a:endParaRPr kumimoji="1" lang="en-US" altLang="zh-CN" baseline="0" dirty="0" smtClean="0"/>
          </a:p>
          <a:p>
            <a:r>
              <a:rPr kumimoji="1" lang="en-US" altLang="zh-CN" baseline="0" dirty="0" smtClean="0"/>
              <a:t>(3b) all positive, mostly significantly b31 b41 b32</a:t>
            </a:r>
            <a:r>
              <a:rPr kumimoji="1" lang="mr-IN" altLang="zh-CN" baseline="0" dirty="0" smtClean="0"/>
              <a:t>…</a:t>
            </a:r>
            <a:endParaRPr kumimoji="1" lang="en-US" altLang="zh-CN" baseline="0" dirty="0" smtClean="0"/>
          </a:p>
          <a:p>
            <a:endParaRPr kumimoji="1" lang="en-US" altLang="zh-CN" baseline="0" dirty="0" smtClean="0"/>
          </a:p>
          <a:p>
            <a:r>
              <a:rPr kumimoji="1" lang="en-US" altLang="zh-CN" baseline="0" dirty="0" smtClean="0"/>
              <a:t>3,4 are </a:t>
            </a:r>
            <a:r>
              <a:rPr kumimoji="1" lang="en-US" altLang="zh-CN" baseline="0" dirty="0" err="1" smtClean="0"/>
              <a:t>consistant</a:t>
            </a:r>
            <a:r>
              <a:rPr kumimoji="1" lang="en-US" altLang="zh-CN" baseline="0" dirty="0" smtClean="0"/>
              <a:t>, market valuation is higher for earnings and lower for book value when earning growth is sustained through revenue increases</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21</a:t>
            </a:fld>
            <a:endParaRPr kumimoji="1" lang="zh-CN" altLang="en-US"/>
          </a:p>
        </p:txBody>
      </p:sp>
    </p:spTree>
    <p:extLst>
      <p:ext uri="{BB962C8B-B14F-4D97-AF65-F5344CB8AC3E}">
        <p14:creationId xmlns:p14="http://schemas.microsoft.com/office/powerpoint/2010/main" val="12235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Prior</a:t>
            </a:r>
            <a:r>
              <a:rPr kumimoji="1" lang="en-US" altLang="zh-CN" baseline="0" dirty="0" smtClean="0"/>
              <a:t> research demonstrates that firms with sustained increases </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3</a:t>
            </a:fld>
            <a:endParaRPr kumimoji="1" lang="zh-CN" altLang="en-US"/>
          </a:p>
        </p:txBody>
      </p:sp>
    </p:spTree>
    <p:extLst>
      <p:ext uri="{BB962C8B-B14F-4D97-AF65-F5344CB8AC3E}">
        <p14:creationId xmlns:p14="http://schemas.microsoft.com/office/powerpoint/2010/main" val="172722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long</a:t>
            </a:r>
            <a:r>
              <a:rPr kumimoji="1" lang="en-US" altLang="zh-CN" baseline="0" dirty="0" smtClean="0"/>
              <a:t> term earnings growth forecasts in year t are lower than an average firm, possibly reflecting analysts’ belief of the long-run mean-reverting property of earnings</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24</a:t>
            </a:fld>
            <a:endParaRPr kumimoji="1" lang="zh-CN" altLang="en-US"/>
          </a:p>
        </p:txBody>
      </p:sp>
    </p:spTree>
    <p:extLst>
      <p:ext uri="{BB962C8B-B14F-4D97-AF65-F5344CB8AC3E}">
        <p14:creationId xmlns:p14="http://schemas.microsoft.com/office/powerpoint/2010/main" val="55423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25</a:t>
            </a:fld>
            <a:endParaRPr kumimoji="1" lang="zh-CN" altLang="en-US"/>
          </a:p>
        </p:txBody>
      </p:sp>
    </p:spTree>
    <p:extLst>
      <p:ext uri="{BB962C8B-B14F-4D97-AF65-F5344CB8AC3E}">
        <p14:creationId xmlns:p14="http://schemas.microsoft.com/office/powerpoint/2010/main" val="100189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Prior research has shown that firms with sustained increases in earnings have higher ERCs</a:t>
            </a:r>
            <a:r>
              <a:rPr lang="en-US" altLang="zh-CN" sz="1200" kern="1200" baseline="0" dirty="0" smtClean="0">
                <a:solidFill>
                  <a:schemeClr val="tx1"/>
                </a:solidFill>
                <a:effectLst/>
                <a:latin typeface="+mn-lt"/>
                <a:ea typeface="+mn-ea"/>
                <a:cs typeface="+mn-cs"/>
              </a:rPr>
              <a:t> than other firms. However, there are two major components of earnings: Revenues and expenses. Sustained increase in earnings can be achieved through different components in earning. So there are </a:t>
            </a:r>
            <a:r>
              <a:rPr lang="en-US" altLang="zh-CN" sz="1200" kern="1200" baseline="0" dirty="0" smtClean="0">
                <a:solidFill>
                  <a:schemeClr val="tx1"/>
                </a:solidFill>
                <a:effectLst/>
                <a:latin typeface="+mn-lt"/>
                <a:ea typeface="+mn-ea"/>
                <a:cs typeface="+mn-cs"/>
              </a:rPr>
              <a:t>two </a:t>
            </a:r>
            <a:r>
              <a:rPr lang="en-US" altLang="zh-CN" sz="1200" kern="1200" baseline="0" dirty="0" smtClean="0">
                <a:solidFill>
                  <a:schemeClr val="tx1"/>
                </a:solidFill>
                <a:effectLst/>
                <a:latin typeface="+mn-lt"/>
                <a:ea typeface="+mn-ea"/>
                <a:cs typeface="+mn-cs"/>
              </a:rPr>
              <a:t>broad strategies to achieve sustained increases in earning.</a:t>
            </a:r>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5</a:t>
            </a:fld>
            <a:endParaRPr kumimoji="1" lang="zh-CN" altLang="en-US"/>
          </a:p>
        </p:txBody>
      </p:sp>
    </p:spTree>
    <p:extLst>
      <p:ext uri="{BB962C8B-B14F-4D97-AF65-F5344CB8AC3E}">
        <p14:creationId xmlns:p14="http://schemas.microsoft.com/office/powerpoint/2010/main" val="104732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Prior research has shown that firms with sustained increases in earnings have higher ERCs</a:t>
            </a:r>
            <a:r>
              <a:rPr lang="en-US" altLang="zh-CN" sz="1200" kern="1200" baseline="0" dirty="0" smtClean="0">
                <a:solidFill>
                  <a:schemeClr val="tx1"/>
                </a:solidFill>
                <a:effectLst/>
                <a:latin typeface="+mn-lt"/>
                <a:ea typeface="+mn-ea"/>
                <a:cs typeface="+mn-cs"/>
              </a:rPr>
              <a:t> than other firms. However, there are two major components of earnings: Revenues and expenses. Sustained increase in earnings can be achieved through different components in earning. So there are to broad strategies to </a:t>
            </a:r>
            <a:r>
              <a:rPr lang="en-US" altLang="zh-CN" sz="1200" kern="1200" baseline="0" smtClean="0">
                <a:solidFill>
                  <a:schemeClr val="tx1"/>
                </a:solidFill>
                <a:effectLst/>
                <a:latin typeface="+mn-lt"/>
                <a:ea typeface="+mn-ea"/>
                <a:cs typeface="+mn-cs"/>
              </a:rPr>
              <a:t>achieve sustained increases in earning.</a:t>
            </a:r>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6</a:t>
            </a:fld>
            <a:endParaRPr kumimoji="1" lang="zh-CN" altLang="en-US"/>
          </a:p>
        </p:txBody>
      </p:sp>
    </p:spTree>
    <p:extLst>
      <p:ext uri="{BB962C8B-B14F-4D97-AF65-F5344CB8AC3E}">
        <p14:creationId xmlns:p14="http://schemas.microsoft.com/office/powerpoint/2010/main" val="11714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It</a:t>
            </a:r>
            <a:r>
              <a:rPr lang="en-US" altLang="zh-CN" sz="1200" kern="1200" baseline="0" dirty="0" smtClean="0">
                <a:solidFill>
                  <a:schemeClr val="tx1"/>
                </a:solidFill>
                <a:effectLst/>
                <a:latin typeface="+mn-lt"/>
                <a:ea typeface="+mn-ea"/>
                <a:cs typeface="+mn-cs"/>
              </a:rPr>
              <a:t> would be relatively easy for competitors to emulate cost-cutting strategy, however Revenue-increasing strategy is supposed to be better strategy. Because revenue increases have unlimited potential, cost reduction have a lower bound; Difficult to maintain continuous cost reduction. Also it’s more like a short-term remedy than long-run solution and might hurt the profit in the long run.</a:t>
            </a:r>
            <a:endParaRPr lang="en-US" altLang="zh-CN" sz="1200" kern="1200" dirty="0" smtClean="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7</a:t>
            </a:fld>
            <a:endParaRPr kumimoji="1" lang="zh-CN" altLang="en-US"/>
          </a:p>
        </p:txBody>
      </p:sp>
    </p:spTree>
    <p:extLst>
      <p:ext uri="{BB962C8B-B14F-4D97-AF65-F5344CB8AC3E}">
        <p14:creationId xmlns:p14="http://schemas.microsoft.com/office/powerpoint/2010/main" val="161070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Earning</a:t>
            </a:r>
            <a:r>
              <a:rPr lang="en-US" altLang="zh-CN" sz="1200" kern="1200" baseline="0" dirty="0" smtClean="0">
                <a:solidFill>
                  <a:schemeClr val="tx1"/>
                </a:solidFill>
                <a:effectLst/>
                <a:latin typeface="+mn-lt"/>
                <a:ea typeface="+mn-ea"/>
                <a:cs typeface="+mn-cs"/>
              </a:rPr>
              <a:t> growth can also be achieved through earnings management</a:t>
            </a:r>
            <a:endParaRPr lang="en-US" altLang="zh-CN" sz="1200" kern="1200" dirty="0" smtClean="0">
              <a:solidFill>
                <a:schemeClr val="tx1"/>
              </a:solidFill>
              <a:effectLst/>
              <a:latin typeface="+mn-lt"/>
              <a:ea typeface="+mn-ea"/>
              <a:cs typeface="+mn-cs"/>
            </a:endParaRPr>
          </a:p>
          <a:p>
            <a:r>
              <a:rPr kumimoji="1" lang="en-US" altLang="zh-CN" dirty="0" smtClean="0"/>
              <a:t>Techniques:</a:t>
            </a:r>
            <a:r>
              <a:rPr kumimoji="1" lang="en-US" altLang="zh-CN" baseline="0" dirty="0" smtClean="0"/>
              <a:t> Inventory stuffing, bill and hold and early buy-back</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8</a:t>
            </a:fld>
            <a:endParaRPr kumimoji="1" lang="zh-CN" altLang="en-US"/>
          </a:p>
        </p:txBody>
      </p:sp>
    </p:spTree>
    <p:extLst>
      <p:ext uri="{BB962C8B-B14F-4D97-AF65-F5344CB8AC3E}">
        <p14:creationId xmlns:p14="http://schemas.microsoft.com/office/powerpoint/2010/main" val="20211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fiscal year t, Group Gt is composed</a:t>
            </a:r>
            <a:r>
              <a:rPr kumimoji="1" lang="en-US" altLang="zh-CN" baseline="0" dirty="0" smtClean="0"/>
              <a:t> of firms with five consecutive years of earning per share increases up to year t. Within Group G, Group S, which represents sales or revenues, consists of firms with five years of consecutive revenue per share increases up to year t. The remaining firms in group G are classified as group NS (not sales). So NS are considered as cost-reduction firms because they must have experienced one or more years of sales decreases over the five prior years.</a:t>
            </a:r>
          </a:p>
          <a:p>
            <a:endParaRPr kumimoji="1" lang="en-US" altLang="zh-CN" baseline="0" dirty="0" smtClean="0"/>
          </a:p>
          <a:p>
            <a:r>
              <a:rPr kumimoji="1" lang="en-US" altLang="zh-CN" baseline="0" dirty="0" smtClean="0"/>
              <a:t>To separately consider the effect of operating and non-operating items on earning quality, we form SO (sales and operating) for those firms in group S that had five years of operating earning per share increase up to year t. </a:t>
            </a:r>
          </a:p>
          <a:p>
            <a:endParaRPr kumimoji="1" lang="en-US" altLang="zh-CN" baseline="0" dirty="0" smtClean="0"/>
          </a:p>
          <a:p>
            <a:r>
              <a:rPr kumimoji="1" lang="en-US" altLang="zh-CN" baseline="0" dirty="0" smtClean="0"/>
              <a:t>SNO(sales but not operating earning)</a:t>
            </a:r>
          </a:p>
          <a:p>
            <a:endParaRPr kumimoji="1" lang="en-US" altLang="zh-CN" baseline="0" dirty="0" smtClean="0"/>
          </a:p>
          <a:p>
            <a:r>
              <a:rPr kumimoji="1" lang="en-US" altLang="zh-CN" baseline="0" dirty="0" smtClean="0"/>
              <a:t>Similarly, in group NS, we have NSO (not sales but operating earnings)</a:t>
            </a:r>
          </a:p>
          <a:p>
            <a:r>
              <a:rPr kumimoji="1" lang="en-US" altLang="zh-CN" baseline="0" dirty="0" smtClean="0"/>
              <a:t>NSNO(not sales and not operating earning)</a:t>
            </a:r>
          </a:p>
          <a:p>
            <a:endParaRPr kumimoji="1" lang="en-US" altLang="zh-CN" baseline="0" dirty="0" smtClean="0"/>
          </a:p>
          <a:p>
            <a:r>
              <a:rPr kumimoji="1" lang="en-US" altLang="zh-CN" baseline="0" dirty="0" smtClean="0"/>
              <a:t>SNO, NSNO, the have to reduce non-operating costs or recognizing non-operating gains to maintain earning </a:t>
            </a:r>
            <a:r>
              <a:rPr kumimoji="1" lang="en-US" altLang="zh-CN" baseline="0" dirty="0" err="1" smtClean="0"/>
              <a:t>increases,lower</a:t>
            </a:r>
            <a:r>
              <a:rPr kumimoji="1" lang="en-US" altLang="zh-CN" baseline="0" dirty="0" smtClean="0"/>
              <a:t> quality, be dominated by SO and SNO</a:t>
            </a:r>
          </a:p>
          <a:p>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9</a:t>
            </a:fld>
            <a:endParaRPr kumimoji="1" lang="zh-CN" altLang="en-US"/>
          </a:p>
        </p:txBody>
      </p:sp>
    </p:spTree>
    <p:extLst>
      <p:ext uri="{BB962C8B-B14F-4D97-AF65-F5344CB8AC3E}">
        <p14:creationId xmlns:p14="http://schemas.microsoft.com/office/powerpoint/2010/main" val="199621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Model</a:t>
            </a:r>
            <a:r>
              <a:rPr kumimoji="1" lang="en-US" altLang="zh-CN" baseline="0" dirty="0" smtClean="0"/>
              <a:t> will be show in the following </a:t>
            </a:r>
            <a:r>
              <a:rPr kumimoji="1" lang="en-US" altLang="zh-CN" baseline="0" dirty="0" err="1" smtClean="0"/>
              <a:t>powerpoint</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10</a:t>
            </a:fld>
            <a:endParaRPr kumimoji="1" lang="zh-CN" altLang="en-US"/>
          </a:p>
        </p:txBody>
      </p:sp>
    </p:spTree>
    <p:extLst>
      <p:ext uri="{BB962C8B-B14F-4D97-AF65-F5344CB8AC3E}">
        <p14:creationId xmlns:p14="http://schemas.microsoft.com/office/powerpoint/2010/main" val="135191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 examines the two</a:t>
            </a:r>
            <a:r>
              <a:rPr kumimoji="1" lang="en-US" altLang="zh-CN" baseline="0" dirty="0" smtClean="0"/>
              <a:t> broad groups S and NS</a:t>
            </a:r>
          </a:p>
          <a:p>
            <a:r>
              <a:rPr kumimoji="1" lang="en-US" altLang="zh-CN" baseline="0" dirty="0" smtClean="0"/>
              <a:t>1b: examines the finer groups SO, SNO, NSO, NSNO</a:t>
            </a:r>
          </a:p>
          <a:p>
            <a:r>
              <a:rPr kumimoji="1" lang="en-US" altLang="zh-CN" baseline="0" dirty="0" smtClean="0"/>
              <a:t>Allow different persistence parameters on profits and losses because losses are likely to be more transitory due to abandonment option</a:t>
            </a:r>
            <a:endParaRPr kumimoji="1" lang="zh-CN" altLang="en-US" dirty="0"/>
          </a:p>
        </p:txBody>
      </p:sp>
      <p:sp>
        <p:nvSpPr>
          <p:cNvPr id="4" name="幻灯片编号占位符 3"/>
          <p:cNvSpPr>
            <a:spLocks noGrp="1"/>
          </p:cNvSpPr>
          <p:nvPr>
            <p:ph type="sldNum" sz="quarter" idx="10"/>
          </p:nvPr>
        </p:nvSpPr>
        <p:spPr/>
        <p:txBody>
          <a:bodyPr/>
          <a:lstStyle/>
          <a:p>
            <a:fld id="{4A8F3B6E-063E-A045-AB32-DA7367C2692B}" type="slidenum">
              <a:rPr kumimoji="1" lang="zh-CN" altLang="en-US" smtClean="0"/>
              <a:t>11</a:t>
            </a:fld>
            <a:endParaRPr kumimoji="1" lang="zh-CN" altLang="en-US"/>
          </a:p>
        </p:txBody>
      </p:sp>
    </p:spTree>
    <p:extLst>
      <p:ext uri="{BB962C8B-B14F-4D97-AF65-F5344CB8AC3E}">
        <p14:creationId xmlns:p14="http://schemas.microsoft.com/office/powerpoint/2010/main" val="99697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4000" cap="none" baseline="0">
                <a:solidFill>
                  <a:schemeClr val="tx2"/>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9/18/18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42339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138118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137341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190331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103589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156332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346080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119650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673892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277921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2067DA4-35DD-1345-8DEC-567A9B474EB1}" type="datetimeFigureOut">
              <a:rPr kumimoji="1" lang="zh-CN" altLang="en-US" smtClean="0"/>
              <a:t>2018/9/18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2533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9/18/18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9/18/18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67DA4-35DD-1345-8DEC-567A9B474EB1}" type="datetimeFigureOut">
              <a:rPr kumimoji="1" lang="zh-CN" altLang="en-US" smtClean="0"/>
              <a:t>2018/9/18</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3DD47-3F44-B34D-878D-33334BD16184}" type="slidenum">
              <a:rPr kumimoji="1" lang="zh-CN" altLang="en-US" smtClean="0"/>
              <a:t>‹#›</a:t>
            </a:fld>
            <a:endParaRPr kumimoji="1" lang="zh-CN" altLang="en-US"/>
          </a:p>
        </p:txBody>
      </p:sp>
    </p:spTree>
    <p:extLst>
      <p:ext uri="{BB962C8B-B14F-4D97-AF65-F5344CB8AC3E}">
        <p14:creationId xmlns:p14="http://schemas.microsoft.com/office/powerpoint/2010/main" val="67744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2925" y="1589672"/>
            <a:ext cx="9965634" cy="2098226"/>
          </a:xfrm>
        </p:spPr>
        <p:txBody>
          <a:bodyPr/>
          <a:lstStyle/>
          <a:p>
            <a:r>
              <a:rPr kumimoji="1" lang="en-US" altLang="zh-CN" dirty="0" smtClean="0"/>
              <a:t>Sustained Earnings and Revenue Growth, Earnings Quality, and Earnings Response Coefficients</a:t>
            </a:r>
            <a:endParaRPr kumimoji="1" lang="zh-CN" altLang="en-US" dirty="0"/>
          </a:p>
        </p:txBody>
      </p:sp>
      <p:sp>
        <p:nvSpPr>
          <p:cNvPr id="3" name="副标题 2"/>
          <p:cNvSpPr>
            <a:spLocks noGrp="1"/>
          </p:cNvSpPr>
          <p:nvPr>
            <p:ph type="subTitle" idx="1"/>
          </p:nvPr>
        </p:nvSpPr>
        <p:spPr/>
        <p:txBody>
          <a:bodyPr/>
          <a:lstStyle/>
          <a:p>
            <a:endParaRPr kumimoji="1" lang="en-US" altLang="zh-CN" dirty="0" smtClean="0"/>
          </a:p>
          <a:p>
            <a:r>
              <a:rPr kumimoji="1" lang="en-US" altLang="zh-CN" dirty="0" smtClean="0"/>
              <a:t>---- ALOKE GHOST, ZHAOYANG GU, PREM C JAIN* </a:t>
            </a:r>
          </a:p>
        </p:txBody>
      </p:sp>
      <p:sp>
        <p:nvSpPr>
          <p:cNvPr id="4" name="文本框 3"/>
          <p:cNvSpPr txBox="1"/>
          <p:nvPr/>
        </p:nvSpPr>
        <p:spPr>
          <a:xfrm>
            <a:off x="4200940" y="5042516"/>
            <a:ext cx="5075582" cy="461665"/>
          </a:xfrm>
          <a:prstGeom prst="rect">
            <a:avLst/>
          </a:prstGeom>
          <a:noFill/>
        </p:spPr>
        <p:txBody>
          <a:bodyPr wrap="square" rtlCol="0">
            <a:spAutoFit/>
          </a:bodyPr>
          <a:lstStyle/>
          <a:p>
            <a:r>
              <a:rPr kumimoji="1" lang="en-US" altLang="zh-CN" sz="2400" dirty="0" smtClean="0"/>
              <a:t>Presenter: </a:t>
            </a:r>
            <a:r>
              <a:rPr kumimoji="1" lang="en-US" altLang="zh-CN" sz="2400" dirty="0" err="1" smtClean="0"/>
              <a:t>Xiaoyue</a:t>
            </a:r>
            <a:r>
              <a:rPr kumimoji="1" lang="en-US" altLang="zh-CN" sz="2400" dirty="0" smtClean="0"/>
              <a:t> Liang</a:t>
            </a:r>
            <a:endParaRPr kumimoji="1" lang="zh-CN" altLang="en-US" sz="2400" dirty="0"/>
          </a:p>
        </p:txBody>
      </p:sp>
    </p:spTree>
    <p:extLst>
      <p:ext uri="{BB962C8B-B14F-4D97-AF65-F5344CB8AC3E}">
        <p14:creationId xmlns:p14="http://schemas.microsoft.com/office/powerpoint/2010/main" val="176901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71487"/>
            <a:ext cx="9601200" cy="657225"/>
          </a:xfrm>
        </p:spPr>
        <p:txBody>
          <a:bodyPr>
            <a:normAutofit fontScale="90000"/>
          </a:bodyPr>
          <a:lstStyle/>
          <a:p>
            <a:r>
              <a:rPr kumimoji="1" lang="en-US" altLang="zh-CN" dirty="0" smtClean="0"/>
              <a:t>Test on Earnings Quality</a:t>
            </a:r>
            <a:endParaRPr kumimoji="1" lang="zh-CN" altLang="en-US" dirty="0"/>
          </a:p>
        </p:txBody>
      </p:sp>
      <p:sp>
        <p:nvSpPr>
          <p:cNvPr id="3" name="内容占位符 2"/>
          <p:cNvSpPr>
            <a:spLocks noGrp="1"/>
          </p:cNvSpPr>
          <p:nvPr>
            <p:ph idx="1"/>
          </p:nvPr>
        </p:nvSpPr>
        <p:spPr>
          <a:xfrm>
            <a:off x="1371600" y="1343024"/>
            <a:ext cx="9601200" cy="4858993"/>
          </a:xfrm>
        </p:spPr>
        <p:txBody>
          <a:bodyPr/>
          <a:lstStyle/>
          <a:p>
            <a:r>
              <a:rPr kumimoji="1" lang="en-US" altLang="zh-CN" dirty="0" smtClean="0"/>
              <a:t>Earning Management</a:t>
            </a:r>
          </a:p>
          <a:p>
            <a:pPr marL="0" indent="0">
              <a:buNone/>
            </a:pPr>
            <a:r>
              <a:rPr kumimoji="1" lang="en-US" altLang="zh-CN" dirty="0" smtClean="0"/>
              <a:t>Examine total accruals, working capital accruals, abnormal accruals, special items and share repurchase</a:t>
            </a:r>
          </a:p>
          <a:p>
            <a:pPr marL="0" indent="0">
              <a:buNone/>
            </a:pPr>
            <a:endParaRPr kumimoji="1" lang="en-US" altLang="zh-CN" dirty="0" smtClean="0"/>
          </a:p>
          <a:p>
            <a:r>
              <a:rPr kumimoji="1" lang="en-US" altLang="zh-CN" dirty="0" smtClean="0"/>
              <a:t>Future Operating</a:t>
            </a:r>
          </a:p>
          <a:p>
            <a:pPr marL="0" indent="0">
              <a:buNone/>
            </a:pPr>
            <a:r>
              <a:rPr kumimoji="1" lang="en-US" altLang="zh-CN" dirty="0" smtClean="0"/>
              <a:t>Examine analysts’ long-term earnings growth forecasts, realized future return on assets, and the frequency of firms that continue to have earning increases</a:t>
            </a:r>
          </a:p>
          <a:p>
            <a:pPr marL="0" indent="0">
              <a:buNone/>
            </a:pPr>
            <a:endParaRPr kumimoji="1" lang="en-US" altLang="zh-CN" dirty="0" smtClean="0"/>
          </a:p>
          <a:p>
            <a:r>
              <a:rPr kumimoji="1" lang="en-US" altLang="zh-CN" dirty="0" smtClean="0"/>
              <a:t>Earning Persistence</a:t>
            </a:r>
          </a:p>
          <a:p>
            <a:pPr marL="0" indent="0">
              <a:buNone/>
            </a:pPr>
            <a:r>
              <a:rPr kumimoji="1" lang="en-US" altLang="zh-CN" dirty="0" smtClean="0"/>
              <a:t>Specific Models (Freeman et al. (1982)</a:t>
            </a:r>
            <a:endParaRPr kumimoji="1" lang="zh-CN" altLang="en-US" dirty="0"/>
          </a:p>
        </p:txBody>
      </p:sp>
    </p:spTree>
    <p:extLst>
      <p:ext uri="{BB962C8B-B14F-4D97-AF65-F5344CB8AC3E}">
        <p14:creationId xmlns:p14="http://schemas.microsoft.com/office/powerpoint/2010/main" val="94854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685800"/>
            <a:ext cx="10462591" cy="891209"/>
          </a:xfrm>
        </p:spPr>
        <p:txBody>
          <a:bodyPr/>
          <a:lstStyle/>
          <a:p>
            <a:r>
              <a:rPr kumimoji="1" lang="en-US" altLang="zh-CN" dirty="0" smtClean="0"/>
              <a:t>Examine the Persistence of Earnings Levels</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2450" y="1709531"/>
            <a:ext cx="8699500" cy="2587763"/>
          </a:xfrm>
        </p:spPr>
      </p:pic>
      <p:sp>
        <p:nvSpPr>
          <p:cNvPr id="5" name="文本框 4"/>
          <p:cNvSpPr txBox="1"/>
          <p:nvPr/>
        </p:nvSpPr>
        <p:spPr>
          <a:xfrm>
            <a:off x="1938130" y="4890052"/>
            <a:ext cx="8468139" cy="1200329"/>
          </a:xfrm>
          <a:prstGeom prst="rect">
            <a:avLst/>
          </a:prstGeom>
          <a:noFill/>
        </p:spPr>
        <p:txBody>
          <a:bodyPr wrap="square" rtlCol="0">
            <a:spAutoFit/>
          </a:bodyPr>
          <a:lstStyle/>
          <a:p>
            <a:r>
              <a:rPr lang="en-US" altLang="zh-CN" dirty="0" smtClean="0"/>
              <a:t>E : </a:t>
            </a:r>
            <a:r>
              <a:rPr lang="en-US" altLang="zh-CN" dirty="0"/>
              <a:t>earnings per share,  </a:t>
            </a:r>
            <a:endParaRPr lang="en-US" altLang="zh-CN" dirty="0" smtClean="0"/>
          </a:p>
          <a:p>
            <a:r>
              <a:rPr lang="en-US" altLang="zh-CN" dirty="0" smtClean="0"/>
              <a:t>E-/E+ : </a:t>
            </a:r>
            <a:r>
              <a:rPr lang="en-US" altLang="zh-CN" dirty="0"/>
              <a:t>negative and non-negative measures of  E (losses and profits</a:t>
            </a:r>
            <a:r>
              <a:rPr lang="en-US" altLang="zh-CN" dirty="0" smtClean="0"/>
              <a:t>) </a:t>
            </a:r>
            <a:r>
              <a:rPr lang="en-US" altLang="zh-CN" dirty="0"/>
              <a:t>  </a:t>
            </a:r>
            <a:endParaRPr lang="en-US" altLang="zh-CN" dirty="0" smtClean="0"/>
          </a:p>
          <a:p>
            <a:r>
              <a:rPr lang="en-US" altLang="zh-CN" dirty="0" smtClean="0"/>
              <a:t>P : stock</a:t>
            </a:r>
            <a:r>
              <a:rPr lang="en-US" altLang="zh-CN" dirty="0"/>
              <a:t> </a:t>
            </a:r>
            <a:r>
              <a:rPr lang="en-US" altLang="zh-CN" dirty="0" smtClean="0"/>
              <a:t>price </a:t>
            </a:r>
            <a:r>
              <a:rPr lang="en-US" altLang="zh-CN" dirty="0"/>
              <a:t>at the end of the third month after the fiscal </a:t>
            </a:r>
            <a:r>
              <a:rPr lang="en-US" altLang="zh-CN" dirty="0" smtClean="0"/>
              <a:t>year-end</a:t>
            </a:r>
          </a:p>
          <a:p>
            <a:r>
              <a:rPr lang="en-US" altLang="zh-CN" dirty="0" smtClean="0"/>
              <a:t>D : dummy</a:t>
            </a:r>
            <a:r>
              <a:rPr lang="en-US" altLang="zh-CN" dirty="0"/>
              <a:t> </a:t>
            </a:r>
            <a:r>
              <a:rPr lang="en-US" altLang="zh-CN" dirty="0" smtClean="0"/>
              <a:t>variables </a:t>
            </a:r>
            <a:r>
              <a:rPr lang="en-US" altLang="zh-CN" dirty="0"/>
              <a:t>for firms in groups  S,  NS,  SO,  SNO,  NSO or </a:t>
            </a:r>
            <a:r>
              <a:rPr lang="en-US" altLang="zh-CN" dirty="0" smtClean="0"/>
              <a:t>NSNO</a:t>
            </a:r>
            <a:endParaRPr kumimoji="1" lang="zh-CN" altLang="en-US" dirty="0"/>
          </a:p>
        </p:txBody>
      </p:sp>
    </p:spTree>
    <p:extLst>
      <p:ext uri="{BB962C8B-B14F-4D97-AF65-F5344CB8AC3E}">
        <p14:creationId xmlns:p14="http://schemas.microsoft.com/office/powerpoint/2010/main" val="71792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685800"/>
            <a:ext cx="9998765" cy="824948"/>
          </a:xfrm>
        </p:spPr>
        <p:txBody>
          <a:bodyPr>
            <a:normAutofit fontScale="90000"/>
          </a:bodyPr>
          <a:lstStyle/>
          <a:p>
            <a:r>
              <a:rPr kumimoji="1" lang="en-US" altLang="zh-CN" dirty="0" smtClean="0"/>
              <a:t>Examines the Persistence of Earnings Growth</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1411" y="1715052"/>
            <a:ext cx="8674100" cy="2692400"/>
          </a:xfrm>
        </p:spPr>
      </p:pic>
      <mc:AlternateContent xmlns:mc="http://schemas.openxmlformats.org/markup-compatibility/2006" xmlns:a14="http://schemas.microsoft.com/office/drawing/2010/main">
        <mc:Choice Requires="a14">
          <p:sp>
            <p:nvSpPr>
              <p:cNvPr id="5" name="文本框 4"/>
              <p:cNvSpPr txBox="1"/>
              <p:nvPr/>
            </p:nvSpPr>
            <p:spPr>
              <a:xfrm>
                <a:off x="2504660" y="4833729"/>
                <a:ext cx="7765775" cy="1200329"/>
              </a:xfrm>
              <a:prstGeom prst="rect">
                <a:avLst/>
              </a:prstGeom>
              <a:noFill/>
            </p:spPr>
            <p:txBody>
              <a:bodyPr wrap="square" rtlCol="0">
                <a:spAutoFit/>
              </a:bodyPr>
              <a:lstStyle/>
              <a:p>
                <a:r>
                  <a:rPr lang="en-US" altLang="zh-CN" dirty="0" smtClean="0"/>
                  <a:t> </a:t>
                </a:r>
                <a14:m>
                  <m:oMath xmlns:m="http://schemas.openxmlformats.org/officeDocument/2006/math">
                    <m:r>
                      <a:rPr lang="en-US" altLang="zh-CN"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 </m:t>
                    </m:r>
                  </m:oMath>
                </a14:m>
                <a:r>
                  <a:rPr lang="en-US" altLang="zh-CN" dirty="0" smtClean="0"/>
                  <a:t>First-difference operator</a:t>
                </a:r>
              </a:p>
              <a:p>
                <a:endParaRPr lang="en-US" altLang="zh-CN" dirty="0" smtClean="0"/>
              </a:p>
              <a:p>
                <a14:m>
                  <m:oMath xmlns:m="http://schemas.openxmlformats.org/officeDocument/2006/math">
                    <m:r>
                      <a:rPr lang="en-US" altLang="zh-CN" b="0" i="1" dirty="0" smtClean="0">
                        <a:latin typeface="Cambria Math" charset="0"/>
                        <a:ea typeface="Cambria Math" charset="0"/>
                        <a:cs typeface="Cambria Math" charset="0"/>
                      </a:rPr>
                      <m:t> </m:t>
                    </m:r>
                    <m:r>
                      <a:rPr lang="en-US" altLang="zh-CN" i="1" dirty="0" smtClean="0">
                        <a:latin typeface="Cambria Math" charset="0"/>
                        <a:ea typeface="Cambria Math" charset="0"/>
                        <a:cs typeface="Cambria Math" charset="0"/>
                      </a:rPr>
                      <m:t>∆</m:t>
                    </m:r>
                    <m:sSup>
                      <m:sSupPr>
                        <m:ctrlPr>
                          <a:rPr lang="en-US" altLang="zh-CN" i="1" dirty="0" smtClean="0">
                            <a:latin typeface="Cambria Math" charset="0"/>
                            <a:ea typeface="Cambria Math" charset="0"/>
                            <a:cs typeface="Cambria Math" charset="0"/>
                          </a:rPr>
                        </m:ctrlPr>
                      </m:sSupPr>
                      <m:e>
                        <m:r>
                          <a:rPr lang="en-US" altLang="zh-CN" b="0" i="1" dirty="0" smtClean="0">
                            <a:latin typeface="Cambria Math" charset="0"/>
                            <a:ea typeface="Cambria Math" charset="0"/>
                            <a:cs typeface="Cambria Math" charset="0"/>
                          </a:rPr>
                          <m:t>𝐸</m:t>
                        </m:r>
                      </m:e>
                      <m:sup>
                        <m:r>
                          <a:rPr lang="en-US" altLang="zh-CN" b="0" i="1" dirty="0" smtClean="0">
                            <a:latin typeface="Cambria Math" charset="0"/>
                            <a:ea typeface="Cambria Math" charset="0"/>
                            <a:cs typeface="Cambria Math" charset="0"/>
                          </a:rPr>
                          <m:t>+</m:t>
                        </m:r>
                      </m:sup>
                    </m:sSup>
                    <m:r>
                      <a:rPr lang="en-US" altLang="zh-CN" b="0" i="1" dirty="0" smtClean="0">
                        <a:latin typeface="Cambria Math" charset="0"/>
                        <a:ea typeface="Cambria Math" charset="0"/>
                        <a:cs typeface="Cambria Math" charset="0"/>
                      </a:rPr>
                      <m:t> </m:t>
                    </m:r>
                    <m:r>
                      <a:rPr lang="en-US" altLang="zh-CN" b="0" i="1" dirty="0" smtClean="0">
                        <a:latin typeface="Cambria Math" charset="0"/>
                        <a:ea typeface="Cambria Math" charset="0"/>
                        <a:cs typeface="Cambria Math" charset="0"/>
                      </a:rPr>
                      <m:t>𝑎𝑛𝑑</m:t>
                    </m:r>
                    <m:r>
                      <a:rPr lang="en-US" altLang="zh-CN" b="0" i="1" dirty="0" smtClean="0">
                        <a:latin typeface="Cambria Math" charset="0"/>
                        <a:ea typeface="Cambria Math" charset="0"/>
                        <a:cs typeface="Cambria Math" charset="0"/>
                      </a:rPr>
                      <m:t> ∆</m:t>
                    </m:r>
                    <m:sSup>
                      <m:sSupPr>
                        <m:ctrlPr>
                          <a:rPr lang="en-US" altLang="zh-CN" b="0" i="1" dirty="0" smtClean="0">
                            <a:latin typeface="Cambria Math" charset="0"/>
                            <a:ea typeface="Cambria Math" charset="0"/>
                            <a:cs typeface="Cambria Math" charset="0"/>
                          </a:rPr>
                        </m:ctrlPr>
                      </m:sSupPr>
                      <m:e>
                        <m:r>
                          <a:rPr lang="en-US" altLang="zh-CN" b="0" i="1" dirty="0" smtClean="0">
                            <a:latin typeface="Cambria Math" charset="0"/>
                            <a:ea typeface="Cambria Math" charset="0"/>
                            <a:cs typeface="Cambria Math" charset="0"/>
                          </a:rPr>
                          <m:t>𝐸</m:t>
                        </m:r>
                      </m:e>
                      <m:sup>
                        <m:r>
                          <a:rPr lang="en-US" altLang="zh-CN" b="0" i="1" dirty="0" smtClean="0">
                            <a:latin typeface="Cambria Math" charset="0"/>
                            <a:ea typeface="Cambria Math" charset="0"/>
                            <a:cs typeface="Cambria Math" charset="0"/>
                          </a:rPr>
                          <m:t>−</m:t>
                        </m:r>
                      </m:sup>
                    </m:sSup>
                  </m:oMath>
                </a14:m>
                <a:r>
                  <a:rPr lang="en-US" altLang="zh-CN" dirty="0" smtClean="0"/>
                  <a:t>: Positive </a:t>
                </a:r>
                <a:r>
                  <a:rPr lang="en-US" altLang="zh-CN" dirty="0"/>
                  <a:t>and </a:t>
                </a:r>
                <a:r>
                  <a:rPr lang="en-US" altLang="zh-CN" dirty="0" smtClean="0"/>
                  <a:t>negative earnings changes</a:t>
                </a:r>
                <a:endParaRPr lang="en-US" altLang="zh-CN" dirty="0"/>
              </a:p>
              <a:p>
                <a:endParaRPr kumimoji="1"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2504660" y="4833729"/>
                <a:ext cx="7765775" cy="1200329"/>
              </a:xfrm>
              <a:prstGeom prst="rect">
                <a:avLst/>
              </a:prstGeom>
              <a:blipFill rotWithShape="0">
                <a:blip r:embed="rId4"/>
                <a:stretch>
                  <a:fillRect l="-392" t="-29442" b="-142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8142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824948"/>
          </a:xfrm>
        </p:spPr>
        <p:txBody>
          <a:bodyPr/>
          <a:lstStyle/>
          <a:p>
            <a:r>
              <a:rPr kumimoji="1" lang="en-US" altLang="zh-CN" smtClean="0"/>
              <a:t>Model (1)&amp;(2)</a:t>
            </a:r>
            <a:endParaRPr kumimoji="1"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371600" y="1510748"/>
                <a:ext cx="10502348" cy="4356652"/>
              </a:xfrm>
            </p:spPr>
            <p:txBody>
              <a:bodyPr>
                <a:normAutofit/>
              </a:bodyPr>
              <a:lstStyle/>
              <a:p>
                <a:r>
                  <a:rPr kumimoji="1" lang="en-US" altLang="zh-CN" sz="2400" dirty="0" smtClean="0"/>
                  <a:t>b1, b2 :  Capture the earnings persistence of negative and positive earnings     	/earnings changes for average firms without sustained earnings growth</a:t>
                </a:r>
              </a:p>
              <a:p>
                <a:r>
                  <a:rPr kumimoji="1" lang="en-US" altLang="zh-CN" sz="2400" dirty="0" smtClean="0"/>
                  <a:t>For Models (1a) and (2a), we expect </a:t>
                </a:r>
                <a14:m>
                  <m:oMath xmlns:m="http://schemas.openxmlformats.org/officeDocument/2006/math">
                    <m:r>
                      <a:rPr kumimoji="1" lang="en-US" altLang="zh-CN" sz="2400" b="0" i="1" smtClean="0">
                        <a:latin typeface="Cambria Math" charset="0"/>
                      </a:rPr>
                      <m:t>𝑏</m:t>
                    </m:r>
                    <m:r>
                      <a:rPr kumimoji="1" lang="en-US" altLang="zh-CN" sz="2400" b="0" i="1" smtClean="0">
                        <a:latin typeface="Cambria Math" charset="0"/>
                      </a:rPr>
                      <m:t>3&gt;</m:t>
                    </m:r>
                    <m:r>
                      <a:rPr kumimoji="1" lang="en-US" altLang="zh-CN" sz="2400" b="0" i="1" smtClean="0">
                        <a:latin typeface="Cambria Math" charset="0"/>
                      </a:rPr>
                      <m:t>𝑏</m:t>
                    </m:r>
                    <m:r>
                      <a:rPr kumimoji="1" lang="en-US" altLang="zh-CN" sz="2400" b="0" i="1" smtClean="0">
                        <a:latin typeface="Cambria Math" charset="0"/>
                      </a:rPr>
                      <m:t>4&gt;0</m:t>
                    </m:r>
                  </m:oMath>
                </a14:m>
                <a:endParaRPr kumimoji="1" lang="en-US" altLang="zh-CN" sz="2400" dirty="0" smtClean="0"/>
              </a:p>
              <a:p>
                <a:r>
                  <a:rPr kumimoji="1" lang="en-US" altLang="zh-CN" sz="2400" dirty="0" smtClean="0"/>
                  <a:t>For Models (1b) and (2b), we expect</a:t>
                </a:r>
              </a:p>
              <a:p>
                <a:pPr marL="0" indent="0">
                  <a:buNone/>
                </a:pPr>
                <a:r>
                  <a:rPr kumimoji="1" lang="en-US" altLang="zh-CN" sz="2400" b="0" dirty="0" smtClean="0"/>
                  <a:t>     </a:t>
                </a:r>
                <a14:m>
                  <m:oMath xmlns:m="http://schemas.openxmlformats.org/officeDocument/2006/math">
                    <m:r>
                      <a:rPr kumimoji="1" lang="en-US" altLang="zh-CN" sz="2400" b="0" i="1" smtClean="0">
                        <a:latin typeface="Cambria Math" charset="0"/>
                      </a:rPr>
                      <m:t>𝑏</m:t>
                    </m:r>
                    <m:r>
                      <a:rPr kumimoji="1" lang="en-US" altLang="zh-CN" sz="2400" b="0" i="1" smtClean="0">
                        <a:latin typeface="Cambria Math" charset="0"/>
                      </a:rPr>
                      <m:t>31&gt;</m:t>
                    </m:r>
                    <m:r>
                      <a:rPr kumimoji="1" lang="en-US" altLang="zh-CN" sz="2400" b="0" i="1" smtClean="0">
                        <a:latin typeface="Cambria Math" charset="0"/>
                      </a:rPr>
                      <m:t>𝑏</m:t>
                    </m:r>
                    <m:r>
                      <a:rPr kumimoji="1" lang="en-US" altLang="zh-CN" sz="2400" b="0" i="1" smtClean="0">
                        <a:latin typeface="Cambria Math" charset="0"/>
                      </a:rPr>
                      <m:t>41&gt;0</m:t>
                    </m:r>
                  </m:oMath>
                </a14:m>
                <a:r>
                  <a:rPr kumimoji="1" lang="en-US" altLang="zh-CN" sz="2400" b="0" dirty="0" smtClean="0"/>
                  <a:t> </a:t>
                </a:r>
                <a14:m>
                  <m:oMath xmlns:m="http://schemas.openxmlformats.org/officeDocument/2006/math">
                    <m:r>
                      <a:rPr kumimoji="1" lang="en-US" altLang="zh-CN" sz="2400" b="0" i="0" smtClean="0">
                        <a:latin typeface="Cambria Math" charset="0"/>
                      </a:rPr>
                      <m:t>    </m:t>
                    </m:r>
                    <m:r>
                      <a:rPr kumimoji="1" lang="en-US" altLang="zh-CN" sz="2400" i="1">
                        <a:latin typeface="Cambria Math" charset="0"/>
                      </a:rPr>
                      <m:t>𝑏</m:t>
                    </m:r>
                    <m:r>
                      <a:rPr kumimoji="1" lang="en-US" altLang="zh-CN" sz="2400" i="1">
                        <a:latin typeface="Cambria Math" charset="0"/>
                      </a:rPr>
                      <m:t>41&gt;</m:t>
                    </m:r>
                    <m:r>
                      <a:rPr kumimoji="1" lang="en-US" altLang="zh-CN" sz="2400" i="1">
                        <a:latin typeface="Cambria Math" charset="0"/>
                      </a:rPr>
                      <m:t>𝑏</m:t>
                    </m:r>
                    <m:r>
                      <a:rPr kumimoji="1" lang="en-US" altLang="zh-CN" sz="2400" i="1">
                        <a:latin typeface="Cambria Math" charset="0"/>
                      </a:rPr>
                      <m:t>42&gt;0</m:t>
                    </m:r>
                    <m:r>
                      <a:rPr kumimoji="1" lang="en-US" altLang="zh-CN" sz="2400" b="0" i="0" smtClean="0">
                        <a:latin typeface="Cambria Math" charset="0"/>
                      </a:rPr>
                      <m:t>   </m:t>
                    </m:r>
                  </m:oMath>
                </a14:m>
                <a:r>
                  <a:rPr kumimoji="1" lang="en-US" altLang="zh-CN" sz="2400" b="0" dirty="0" smtClean="0"/>
                  <a:t>revenue supported dominate</a:t>
                </a:r>
              </a:p>
              <a:p>
                <a:pPr marL="0" indent="0">
                  <a:buNone/>
                </a:pPr>
                <a:r>
                  <a:rPr kumimoji="1" lang="en-US" altLang="zh-CN" sz="2400" b="0" dirty="0" smtClean="0"/>
                  <a:t>     </a:t>
                </a:r>
                <a14:m>
                  <m:oMath xmlns:m="http://schemas.openxmlformats.org/officeDocument/2006/math">
                    <m:r>
                      <a:rPr kumimoji="1" lang="en-US" altLang="zh-CN" sz="2400" i="1">
                        <a:latin typeface="Cambria Math" charset="0"/>
                      </a:rPr>
                      <m:t>𝑏</m:t>
                    </m:r>
                    <m:r>
                      <a:rPr kumimoji="1" lang="en-US" altLang="zh-CN" sz="2400" i="1">
                        <a:latin typeface="Cambria Math" charset="0"/>
                      </a:rPr>
                      <m:t>31&gt;</m:t>
                    </m:r>
                    <m:r>
                      <a:rPr kumimoji="1" lang="en-US" altLang="zh-CN" sz="2400" i="1">
                        <a:latin typeface="Cambria Math" charset="0"/>
                      </a:rPr>
                      <m:t>𝑏</m:t>
                    </m:r>
                    <m:r>
                      <a:rPr kumimoji="1" lang="en-US" altLang="zh-CN" sz="2400" b="0" i="1" smtClean="0">
                        <a:latin typeface="Cambria Math" charset="0"/>
                      </a:rPr>
                      <m:t>32</m:t>
                    </m:r>
                    <m:r>
                      <a:rPr kumimoji="1" lang="en-US" altLang="zh-CN" sz="2400" i="1">
                        <a:latin typeface="Cambria Math" charset="0"/>
                      </a:rPr>
                      <m:t>&gt;0</m:t>
                    </m:r>
                  </m:oMath>
                </a14:m>
                <a:r>
                  <a:rPr kumimoji="1" lang="en-US" altLang="zh-CN" sz="2400" dirty="0" smtClean="0"/>
                  <a:t> </a:t>
                </a:r>
                <a14:m>
                  <m:oMath xmlns:m="http://schemas.openxmlformats.org/officeDocument/2006/math">
                    <m:r>
                      <a:rPr kumimoji="1" lang="en-US" altLang="zh-CN" sz="2400" b="0" i="0" smtClean="0">
                        <a:latin typeface="Cambria Math" charset="0"/>
                      </a:rPr>
                      <m:t>    </m:t>
                    </m:r>
                    <m:r>
                      <a:rPr kumimoji="1" lang="en-US" altLang="zh-CN" sz="2400" i="1">
                        <a:latin typeface="Cambria Math" charset="0"/>
                      </a:rPr>
                      <m:t>𝑏</m:t>
                    </m:r>
                    <m:r>
                      <a:rPr kumimoji="1" lang="en-US" altLang="zh-CN" sz="2400" b="0" i="1" smtClean="0">
                        <a:latin typeface="Cambria Math" charset="0"/>
                      </a:rPr>
                      <m:t>41</m:t>
                    </m:r>
                    <m:r>
                      <a:rPr kumimoji="1" lang="en-US" altLang="zh-CN" sz="2400" i="1">
                        <a:latin typeface="Cambria Math" charset="0"/>
                      </a:rPr>
                      <m:t>&gt;</m:t>
                    </m:r>
                    <m:r>
                      <a:rPr kumimoji="1" lang="en-US" altLang="zh-CN" sz="2400" i="1">
                        <a:latin typeface="Cambria Math" charset="0"/>
                      </a:rPr>
                      <m:t>𝑏</m:t>
                    </m:r>
                    <m:r>
                      <a:rPr kumimoji="1" lang="en-US" altLang="zh-CN" sz="2400" i="1">
                        <a:latin typeface="Cambria Math" charset="0"/>
                      </a:rPr>
                      <m:t>42&gt;0</m:t>
                    </m:r>
                  </m:oMath>
                </a14:m>
                <a:r>
                  <a:rPr kumimoji="1" lang="en-US" altLang="zh-CN" sz="2400" dirty="0" smtClean="0"/>
                  <a:t>   Sustained operating earning dominate</a:t>
                </a:r>
                <a:endParaRPr kumimoji="1"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371600" y="1510748"/>
                <a:ext cx="10502348" cy="4356652"/>
              </a:xfrm>
              <a:blipFill rotWithShape="0">
                <a:blip r:embed="rId3"/>
                <a:stretch>
                  <a:fillRect l="-813" t="-1538" r="-2380"/>
                </a:stretch>
              </a:blipFill>
            </p:spPr>
            <p:txBody>
              <a:bodyPr/>
              <a:lstStyle/>
              <a:p>
                <a:r>
                  <a:rPr lang="zh-CN" altLang="en-US">
                    <a:noFill/>
                  </a:rPr>
                  <a:t> </a:t>
                </a:r>
              </a:p>
            </p:txBody>
          </p:sp>
        </mc:Fallback>
      </mc:AlternateContent>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682" y="4412974"/>
            <a:ext cx="8699500" cy="2132496"/>
          </a:xfrm>
          <a:prstGeom prst="rect">
            <a:avLst/>
          </a:prstGeom>
        </p:spPr>
      </p:pic>
    </p:spTree>
    <p:extLst>
      <p:ext uri="{BB962C8B-B14F-4D97-AF65-F5344CB8AC3E}">
        <p14:creationId xmlns:p14="http://schemas.microsoft.com/office/powerpoint/2010/main" val="84745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85191"/>
          </a:xfrm>
        </p:spPr>
        <p:txBody>
          <a:bodyPr>
            <a:normAutofit fontScale="90000"/>
          </a:bodyPr>
          <a:lstStyle/>
          <a:p>
            <a:r>
              <a:rPr kumimoji="1" lang="en-US" altLang="zh-CN" dirty="0" smtClean="0"/>
              <a:t>Tests on Earnings </a:t>
            </a:r>
            <a:r>
              <a:rPr kumimoji="1" lang="en-US" altLang="zh-CN" smtClean="0"/>
              <a:t>Response Coefficients</a:t>
            </a:r>
            <a:endParaRPr kumimoji="1" lang="zh-CN" altLang="en-US" dirty="0"/>
          </a:p>
        </p:txBody>
      </p:sp>
      <p:sp>
        <p:nvSpPr>
          <p:cNvPr id="3" name="内容占位符 2"/>
          <p:cNvSpPr>
            <a:spLocks noGrp="1"/>
          </p:cNvSpPr>
          <p:nvPr>
            <p:ph idx="1"/>
          </p:nvPr>
        </p:nvSpPr>
        <p:spPr>
          <a:xfrm>
            <a:off x="1371600" y="1590261"/>
            <a:ext cx="9601200" cy="4277139"/>
          </a:xfrm>
        </p:spPr>
        <p:txBody>
          <a:bodyPr/>
          <a:lstStyle/>
          <a:p>
            <a:r>
              <a:rPr kumimoji="1" lang="en-US" altLang="zh-CN" dirty="0" err="1" smtClean="0"/>
              <a:t>Ohlson</a:t>
            </a:r>
            <a:r>
              <a:rPr kumimoji="1" lang="en-US" altLang="zh-CN" dirty="0" smtClean="0"/>
              <a:t>(1995) Model: Higher weight </a:t>
            </a:r>
            <a:r>
              <a:rPr kumimoji="1" lang="en-US" altLang="zh-CN" dirty="0"/>
              <a:t>on earnings corresponds to a lower weight on book value</a:t>
            </a:r>
            <a:r>
              <a:rPr kumimoji="1" lang="en-US" altLang="zh-CN" dirty="0" smtClean="0"/>
              <a:t> </a:t>
            </a:r>
          </a:p>
          <a:p>
            <a:r>
              <a:rPr kumimoji="1" lang="en-US" altLang="zh-CN" dirty="0" smtClean="0"/>
              <a:t>Relative weight on book value is low (high) when earnings levels are high(low)</a:t>
            </a:r>
          </a:p>
          <a:p>
            <a:r>
              <a:rPr kumimoji="1" lang="en-US" altLang="zh-CN" dirty="0" smtClean="0"/>
              <a:t>Based on price levels models (3a) (3b): </a:t>
            </a:r>
          </a:p>
          <a:p>
            <a:endParaRPr kumimoji="1"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3256170"/>
            <a:ext cx="8610600" cy="2730500"/>
          </a:xfrm>
          <a:prstGeom prst="rect">
            <a:avLst/>
          </a:prstGeom>
        </p:spPr>
      </p:pic>
      <p:sp>
        <p:nvSpPr>
          <p:cNvPr id="7" name="文本框 6"/>
          <p:cNvSpPr txBox="1"/>
          <p:nvPr/>
        </p:nvSpPr>
        <p:spPr>
          <a:xfrm>
            <a:off x="1600200" y="6315075"/>
            <a:ext cx="7577139" cy="369332"/>
          </a:xfrm>
          <a:prstGeom prst="rect">
            <a:avLst/>
          </a:prstGeom>
          <a:noFill/>
        </p:spPr>
        <p:txBody>
          <a:bodyPr wrap="none" rtlCol="0">
            <a:spAutoFit/>
          </a:bodyPr>
          <a:lstStyle/>
          <a:p>
            <a:r>
              <a:rPr kumimoji="1" lang="en-US" altLang="zh-CN" dirty="0" smtClean="0"/>
              <a:t>BV: book value per share.   DE+ and DE- : Dummy Variables for E&lt;0 and E&gt;0</a:t>
            </a:r>
            <a:endParaRPr kumimoji="1" lang="zh-CN" altLang="en-US" dirty="0"/>
          </a:p>
        </p:txBody>
      </p:sp>
    </p:spTree>
    <p:extLst>
      <p:ext uri="{BB962C8B-B14F-4D97-AF65-F5344CB8AC3E}">
        <p14:creationId xmlns:p14="http://schemas.microsoft.com/office/powerpoint/2010/main" val="1813539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900112"/>
            <a:ext cx="9601200" cy="4967287"/>
          </a:xfrm>
        </p:spPr>
        <p:txBody>
          <a:bodyPr/>
          <a:lstStyle/>
          <a:p>
            <a:r>
              <a:rPr kumimoji="1" lang="en-US" altLang="zh-CN" dirty="0" smtClean="0"/>
              <a:t>Returns Model (4a) (4b) </a:t>
            </a:r>
            <a:endParaRPr kumimoji="1"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599"/>
            <a:ext cx="9448800" cy="4943475"/>
          </a:xfrm>
          <a:prstGeom prst="rect">
            <a:avLst/>
          </a:prstGeom>
        </p:spPr>
      </p:pic>
    </p:spTree>
    <p:extLst>
      <p:ext uri="{BB962C8B-B14F-4D97-AF65-F5344CB8AC3E}">
        <p14:creationId xmlns:p14="http://schemas.microsoft.com/office/powerpoint/2010/main" val="1107821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414462" y="942975"/>
                <a:ext cx="9601200" cy="2371725"/>
              </a:xfrm>
            </p:spPr>
            <p:txBody>
              <a:bodyPr/>
              <a:lstStyle/>
              <a:p>
                <a:r>
                  <a:rPr kumimoji="1" lang="en-US" altLang="zh-CN" dirty="0"/>
                  <a:t>For Models </a:t>
                </a:r>
                <a:r>
                  <a:rPr kumimoji="1" lang="en-US" altLang="zh-CN" dirty="0" smtClean="0"/>
                  <a:t>(3a</a:t>
                </a:r>
                <a:r>
                  <a:rPr kumimoji="1" lang="en-US" altLang="zh-CN" dirty="0"/>
                  <a:t>) and </a:t>
                </a:r>
                <a:r>
                  <a:rPr kumimoji="1" lang="en-US" altLang="zh-CN" dirty="0" smtClean="0"/>
                  <a:t>(4a</a:t>
                </a:r>
                <a:r>
                  <a:rPr kumimoji="1" lang="en-US" altLang="zh-CN" dirty="0"/>
                  <a:t>), we expect </a:t>
                </a:r>
                <a14:m>
                  <m:oMath xmlns:m="http://schemas.openxmlformats.org/officeDocument/2006/math">
                    <m:r>
                      <a:rPr kumimoji="1" lang="en-US" altLang="zh-CN" i="1">
                        <a:latin typeface="Cambria Math" charset="0"/>
                      </a:rPr>
                      <m:t>𝑏</m:t>
                    </m:r>
                    <m:r>
                      <a:rPr kumimoji="1" lang="en-US" altLang="zh-CN" i="1">
                        <a:latin typeface="Cambria Math" charset="0"/>
                      </a:rPr>
                      <m:t>3&gt;</m:t>
                    </m:r>
                    <m:r>
                      <a:rPr kumimoji="1" lang="en-US" altLang="zh-CN" i="1">
                        <a:latin typeface="Cambria Math" charset="0"/>
                      </a:rPr>
                      <m:t>𝑏</m:t>
                    </m:r>
                    <m:r>
                      <a:rPr kumimoji="1" lang="en-US" altLang="zh-CN" i="1">
                        <a:latin typeface="Cambria Math" charset="0"/>
                      </a:rPr>
                      <m:t>4&gt;0</m:t>
                    </m:r>
                  </m:oMath>
                </a14:m>
                <a:endParaRPr kumimoji="1" lang="en-US" altLang="zh-CN" dirty="0"/>
              </a:p>
              <a:p>
                <a:r>
                  <a:rPr kumimoji="1" lang="en-US" altLang="zh-CN" dirty="0"/>
                  <a:t>For Models (1b) and (2b), we expect</a:t>
                </a:r>
              </a:p>
              <a:p>
                <a:pPr marL="0" indent="0">
                  <a:buNone/>
                </a:pPr>
                <a:r>
                  <a:rPr kumimoji="1" lang="en-US" altLang="zh-CN" dirty="0"/>
                  <a:t>     </a:t>
                </a:r>
                <a14:m>
                  <m:oMath xmlns:m="http://schemas.openxmlformats.org/officeDocument/2006/math">
                    <m:r>
                      <a:rPr kumimoji="1" lang="en-US" altLang="zh-CN" i="1">
                        <a:latin typeface="Cambria Math" charset="0"/>
                      </a:rPr>
                      <m:t>𝑏</m:t>
                    </m:r>
                    <m:r>
                      <a:rPr kumimoji="1" lang="en-US" altLang="zh-CN" i="1">
                        <a:latin typeface="Cambria Math" charset="0"/>
                      </a:rPr>
                      <m:t>31&gt;</m:t>
                    </m:r>
                    <m:r>
                      <a:rPr kumimoji="1" lang="en-US" altLang="zh-CN" i="1">
                        <a:latin typeface="Cambria Math" charset="0"/>
                      </a:rPr>
                      <m:t>𝑏</m:t>
                    </m:r>
                    <m:r>
                      <a:rPr kumimoji="1" lang="en-US" altLang="zh-CN" i="1">
                        <a:latin typeface="Cambria Math" charset="0"/>
                      </a:rPr>
                      <m:t>41&gt;0</m:t>
                    </m:r>
                  </m:oMath>
                </a14:m>
                <a:r>
                  <a:rPr kumimoji="1" lang="en-US" altLang="zh-CN" dirty="0"/>
                  <a:t> </a:t>
                </a:r>
                <a14:m>
                  <m:oMath xmlns:m="http://schemas.openxmlformats.org/officeDocument/2006/math">
                    <m:r>
                      <a:rPr kumimoji="1" lang="en-US" altLang="zh-CN">
                        <a:latin typeface="Cambria Math" charset="0"/>
                      </a:rPr>
                      <m:t>    </m:t>
                    </m:r>
                    <m:r>
                      <a:rPr kumimoji="1" lang="en-US" altLang="zh-CN" i="1">
                        <a:latin typeface="Cambria Math" charset="0"/>
                      </a:rPr>
                      <m:t>𝑏</m:t>
                    </m:r>
                    <m:r>
                      <a:rPr kumimoji="1" lang="en-US" altLang="zh-CN" i="1">
                        <a:latin typeface="Cambria Math" charset="0"/>
                      </a:rPr>
                      <m:t>41&gt;</m:t>
                    </m:r>
                    <m:r>
                      <a:rPr kumimoji="1" lang="en-US" altLang="zh-CN" i="1">
                        <a:latin typeface="Cambria Math" charset="0"/>
                      </a:rPr>
                      <m:t>𝑏</m:t>
                    </m:r>
                    <m:r>
                      <a:rPr kumimoji="1" lang="en-US" altLang="zh-CN" i="1">
                        <a:latin typeface="Cambria Math" charset="0"/>
                      </a:rPr>
                      <m:t>42&gt;0</m:t>
                    </m:r>
                    <m:r>
                      <a:rPr kumimoji="1" lang="en-US" altLang="zh-CN">
                        <a:latin typeface="Cambria Math" charset="0"/>
                      </a:rPr>
                      <m:t>   </m:t>
                    </m:r>
                  </m:oMath>
                </a14:m>
                <a:r>
                  <a:rPr kumimoji="1" lang="en-US" altLang="zh-CN" dirty="0"/>
                  <a:t>revenue supported dominate</a:t>
                </a:r>
              </a:p>
              <a:p>
                <a:pPr marL="0" indent="0">
                  <a:buNone/>
                </a:pPr>
                <a:r>
                  <a:rPr kumimoji="1" lang="en-US" altLang="zh-CN" dirty="0"/>
                  <a:t>     </a:t>
                </a:r>
                <a14:m>
                  <m:oMath xmlns:m="http://schemas.openxmlformats.org/officeDocument/2006/math">
                    <m:r>
                      <a:rPr kumimoji="1" lang="en-US" altLang="zh-CN" i="1">
                        <a:latin typeface="Cambria Math" charset="0"/>
                      </a:rPr>
                      <m:t>𝑏</m:t>
                    </m:r>
                    <m:r>
                      <a:rPr kumimoji="1" lang="en-US" altLang="zh-CN" i="1">
                        <a:latin typeface="Cambria Math" charset="0"/>
                      </a:rPr>
                      <m:t>31&gt;</m:t>
                    </m:r>
                    <m:r>
                      <a:rPr kumimoji="1" lang="en-US" altLang="zh-CN" i="1">
                        <a:latin typeface="Cambria Math" charset="0"/>
                      </a:rPr>
                      <m:t>𝑏</m:t>
                    </m:r>
                    <m:r>
                      <a:rPr kumimoji="1" lang="en-US" altLang="zh-CN" i="1">
                        <a:latin typeface="Cambria Math" charset="0"/>
                      </a:rPr>
                      <m:t>32&gt;0</m:t>
                    </m:r>
                  </m:oMath>
                </a14:m>
                <a:r>
                  <a:rPr kumimoji="1" lang="en-US" altLang="zh-CN" dirty="0"/>
                  <a:t> </a:t>
                </a:r>
                <a14:m>
                  <m:oMath xmlns:m="http://schemas.openxmlformats.org/officeDocument/2006/math">
                    <m:r>
                      <a:rPr kumimoji="1" lang="en-US" altLang="zh-CN">
                        <a:latin typeface="Cambria Math" charset="0"/>
                      </a:rPr>
                      <m:t>    </m:t>
                    </m:r>
                    <m:r>
                      <a:rPr kumimoji="1" lang="en-US" altLang="zh-CN" i="1">
                        <a:latin typeface="Cambria Math" charset="0"/>
                      </a:rPr>
                      <m:t>𝑏</m:t>
                    </m:r>
                    <m:r>
                      <a:rPr kumimoji="1" lang="en-US" altLang="zh-CN" i="1">
                        <a:latin typeface="Cambria Math" charset="0"/>
                      </a:rPr>
                      <m:t>41&gt;</m:t>
                    </m:r>
                    <m:r>
                      <a:rPr kumimoji="1" lang="en-US" altLang="zh-CN" i="1">
                        <a:latin typeface="Cambria Math" charset="0"/>
                      </a:rPr>
                      <m:t>𝑏</m:t>
                    </m:r>
                    <m:r>
                      <a:rPr kumimoji="1" lang="en-US" altLang="zh-CN" i="1">
                        <a:latin typeface="Cambria Math" charset="0"/>
                      </a:rPr>
                      <m:t>42&gt;0</m:t>
                    </m:r>
                  </m:oMath>
                </a14:m>
                <a:r>
                  <a:rPr kumimoji="1" lang="en-US" altLang="zh-CN" dirty="0"/>
                  <a:t>   Sustained operating earning dominate</a:t>
                </a:r>
                <a:endParaRPr kumimoji="1" lang="zh-CN" altLang="en-US" dirty="0"/>
              </a:p>
              <a:p>
                <a:r>
                  <a:rPr kumimoji="1" lang="en-US" altLang="zh-CN" dirty="0" smtClean="0"/>
                  <a:t>We expect lower book value response coefficients (BVRCs)</a:t>
                </a:r>
                <a:endParaRPr kumimoji="1"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414462" y="942975"/>
                <a:ext cx="9601200" cy="2371725"/>
              </a:xfrm>
              <a:blipFill rotWithShape="0">
                <a:blip r:embed="rId3"/>
                <a:stretch>
                  <a:fillRect l="-571" t="-2314"/>
                </a:stretch>
              </a:blipFill>
            </p:spPr>
            <p:txBody>
              <a:bodyPr/>
              <a:lstStyle/>
              <a:p>
                <a:r>
                  <a:rPr lang="zh-CN" altLang="en-US">
                    <a:noFill/>
                  </a:rPr>
                  <a:t> </a:t>
                </a:r>
              </a:p>
            </p:txBody>
          </p:sp>
        </mc:Fallback>
      </mc:AlternateContent>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262" y="3486150"/>
            <a:ext cx="8610600" cy="2730500"/>
          </a:xfrm>
          <a:prstGeom prst="rect">
            <a:avLst/>
          </a:prstGeom>
        </p:spPr>
      </p:pic>
    </p:spTree>
    <p:extLst>
      <p:ext uri="{BB962C8B-B14F-4D97-AF65-F5344CB8AC3E}">
        <p14:creationId xmlns:p14="http://schemas.microsoft.com/office/powerpoint/2010/main" val="1996769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928688"/>
          </a:xfrm>
        </p:spPr>
        <p:txBody>
          <a:bodyPr/>
          <a:lstStyle/>
          <a:p>
            <a:r>
              <a:rPr kumimoji="1" lang="en-US" altLang="zh-CN" dirty="0" smtClean="0"/>
              <a:t>-- Sample Selection</a:t>
            </a:r>
            <a:endParaRPr kumimoji="1" lang="zh-CN" altLang="en-US" dirty="0"/>
          </a:p>
        </p:txBody>
      </p:sp>
      <p:sp>
        <p:nvSpPr>
          <p:cNvPr id="3" name="内容占位符 2"/>
          <p:cNvSpPr>
            <a:spLocks noGrp="1"/>
          </p:cNvSpPr>
          <p:nvPr>
            <p:ph idx="1"/>
          </p:nvPr>
        </p:nvSpPr>
        <p:spPr>
          <a:xfrm>
            <a:off x="1371599" y="1614488"/>
            <a:ext cx="10315575" cy="4252912"/>
          </a:xfrm>
        </p:spPr>
        <p:txBody>
          <a:bodyPr>
            <a:normAutofit fontScale="92500"/>
          </a:bodyPr>
          <a:lstStyle/>
          <a:p>
            <a:r>
              <a:rPr lang="sk-SK" altLang="zh-CN" sz="2400" dirty="0"/>
              <a:t> </a:t>
            </a:r>
            <a:r>
              <a:rPr lang="sk-SK" altLang="zh-CN" sz="2400" dirty="0" err="1" smtClean="0"/>
              <a:t>Initial</a:t>
            </a:r>
            <a:r>
              <a:rPr lang="sk-SK" altLang="zh-CN" sz="2400" dirty="0" smtClean="0"/>
              <a:t> </a:t>
            </a:r>
            <a:r>
              <a:rPr lang="sk-SK" altLang="zh-CN" sz="2400" dirty="0" err="1" smtClean="0"/>
              <a:t>sample</a:t>
            </a:r>
            <a:r>
              <a:rPr lang="sk-SK" altLang="zh-CN" sz="2400" dirty="0" smtClean="0"/>
              <a:t>: </a:t>
            </a:r>
            <a:r>
              <a:rPr lang="sk-SK" altLang="zh-CN" sz="2400" dirty="0"/>
              <a:t> </a:t>
            </a:r>
            <a:r>
              <a:rPr lang="sk-SK" altLang="zh-CN" sz="2400" dirty="0" err="1"/>
              <a:t>all</a:t>
            </a:r>
            <a:r>
              <a:rPr lang="sk-SK" altLang="zh-CN" sz="2400" dirty="0"/>
              <a:t> </a:t>
            </a:r>
            <a:r>
              <a:rPr lang="sk-SK" altLang="zh-CN" sz="2400" dirty="0" err="1"/>
              <a:t>firms</a:t>
            </a:r>
            <a:r>
              <a:rPr lang="sk-SK" altLang="zh-CN" sz="2400" dirty="0"/>
              <a:t> </a:t>
            </a:r>
            <a:r>
              <a:rPr lang="sk-SK" altLang="zh-CN" sz="2400" dirty="0" err="1"/>
              <a:t>covered</a:t>
            </a:r>
            <a:r>
              <a:rPr lang="sk-SK" altLang="zh-CN" sz="2400" dirty="0"/>
              <a:t> on </a:t>
            </a:r>
            <a:r>
              <a:rPr lang="sk-SK" altLang="zh-CN" sz="2400" dirty="0" err="1"/>
              <a:t>Compustat</a:t>
            </a:r>
            <a:r>
              <a:rPr lang="sk-SK" altLang="zh-CN" sz="2400" dirty="0"/>
              <a:t>, </a:t>
            </a:r>
            <a:r>
              <a:rPr lang="sk-SK" altLang="zh-CN" sz="2400" dirty="0" err="1"/>
              <a:t>active</a:t>
            </a:r>
            <a:r>
              <a:rPr lang="sk-SK" altLang="zh-CN" sz="2400" dirty="0"/>
              <a:t> and </a:t>
            </a:r>
            <a:r>
              <a:rPr lang="sk-SK" altLang="zh-CN" sz="2400" dirty="0" err="1" smtClean="0"/>
              <a:t>inactive</a:t>
            </a:r>
            <a:r>
              <a:rPr lang="sk-SK" altLang="zh-CN" sz="2400" dirty="0" smtClean="0"/>
              <a:t>, </a:t>
            </a:r>
            <a:r>
              <a:rPr lang="sk-SK" altLang="zh-CN" sz="2400" dirty="0" err="1" smtClean="0"/>
              <a:t>from</a:t>
            </a:r>
            <a:r>
              <a:rPr lang="sk-SK" altLang="zh-CN" sz="2400" dirty="0" smtClean="0"/>
              <a:t> </a:t>
            </a:r>
            <a:r>
              <a:rPr lang="sk-SK" altLang="zh-CN" sz="2400" dirty="0"/>
              <a:t>1980 to </a:t>
            </a:r>
            <a:r>
              <a:rPr lang="sk-SK" altLang="zh-CN" sz="2400" dirty="0" smtClean="0"/>
              <a:t>2000</a:t>
            </a:r>
          </a:p>
          <a:p>
            <a:r>
              <a:rPr lang="sk-SK" altLang="zh-CN" sz="2400" dirty="0"/>
              <a:t> </a:t>
            </a:r>
            <a:r>
              <a:rPr lang="sk-SK" altLang="zh-CN" sz="2400" dirty="0" err="1"/>
              <a:t>Strings</a:t>
            </a:r>
            <a:r>
              <a:rPr lang="sk-SK" altLang="zh-CN" sz="2400" dirty="0"/>
              <a:t> of </a:t>
            </a:r>
            <a:r>
              <a:rPr lang="sk-SK" altLang="zh-CN" sz="2400" dirty="0" err="1"/>
              <a:t>variables</a:t>
            </a:r>
            <a:r>
              <a:rPr lang="sk-SK" altLang="zh-CN" sz="2400" dirty="0"/>
              <a:t> are </a:t>
            </a:r>
            <a:r>
              <a:rPr lang="sk-SK" altLang="zh-CN" sz="2400" dirty="0" err="1"/>
              <a:t>calculated</a:t>
            </a:r>
            <a:r>
              <a:rPr lang="sk-SK" altLang="zh-CN" sz="2400" dirty="0"/>
              <a:t> </a:t>
            </a:r>
            <a:r>
              <a:rPr lang="sk-SK" altLang="zh-CN" sz="2400" dirty="0" err="1" smtClean="0"/>
              <a:t>starting</a:t>
            </a:r>
            <a:r>
              <a:rPr lang="sk-SK" altLang="zh-CN" sz="2400" dirty="0" smtClean="0"/>
              <a:t> </a:t>
            </a:r>
            <a:r>
              <a:rPr lang="sk-SK" altLang="zh-CN" sz="2400" dirty="0" err="1"/>
              <a:t>from</a:t>
            </a:r>
            <a:r>
              <a:rPr lang="sk-SK" altLang="zh-CN" sz="2400" dirty="0"/>
              <a:t> </a:t>
            </a:r>
            <a:r>
              <a:rPr lang="sk-SK" altLang="zh-CN" sz="2400" dirty="0" smtClean="0"/>
              <a:t>1975</a:t>
            </a:r>
          </a:p>
          <a:p>
            <a:r>
              <a:rPr lang="sk-SK" altLang="zh-CN" sz="2400" dirty="0"/>
              <a:t> A </a:t>
            </a:r>
            <a:r>
              <a:rPr lang="sk-SK" altLang="zh-CN" sz="2400" dirty="0" err="1" smtClean="0"/>
              <a:t>firm</a:t>
            </a:r>
            <a:r>
              <a:rPr lang="sk-SK" altLang="zh-CN" sz="2400" dirty="0" smtClean="0"/>
              <a:t> </a:t>
            </a:r>
            <a:r>
              <a:rPr lang="sk-SK" altLang="zh-CN" sz="2400" dirty="0" err="1"/>
              <a:t>is</a:t>
            </a:r>
            <a:r>
              <a:rPr lang="sk-SK" altLang="zh-CN" sz="2400" dirty="0"/>
              <a:t> included </a:t>
            </a:r>
            <a:r>
              <a:rPr lang="sk-SK" altLang="zh-CN" sz="2400" dirty="0" err="1"/>
              <a:t>only</a:t>
            </a:r>
            <a:r>
              <a:rPr lang="sk-SK" altLang="zh-CN" sz="2400" dirty="0"/>
              <a:t> </a:t>
            </a:r>
            <a:r>
              <a:rPr lang="sk-SK" altLang="zh-CN" sz="2400" dirty="0" err="1"/>
              <a:t>if</a:t>
            </a:r>
            <a:r>
              <a:rPr lang="sk-SK" altLang="zh-CN" sz="2400" dirty="0"/>
              <a:t> </a:t>
            </a:r>
            <a:r>
              <a:rPr lang="sk-SK" altLang="zh-CN" sz="2400" dirty="0" err="1"/>
              <a:t>it</a:t>
            </a:r>
            <a:r>
              <a:rPr lang="sk-SK" altLang="zh-CN" sz="2400" dirty="0"/>
              <a:t> has at </a:t>
            </a:r>
            <a:r>
              <a:rPr lang="sk-SK" altLang="zh-CN" sz="2400" dirty="0" err="1"/>
              <a:t>least</a:t>
            </a:r>
            <a:r>
              <a:rPr lang="sk-SK" altLang="zh-CN" sz="2400" dirty="0"/>
              <a:t> </a:t>
            </a:r>
            <a:r>
              <a:rPr lang="sk-SK" altLang="zh-CN" sz="2400" dirty="0" err="1"/>
              <a:t>five</a:t>
            </a:r>
            <a:r>
              <a:rPr lang="sk-SK" altLang="zh-CN" sz="2400" dirty="0"/>
              <a:t> </a:t>
            </a:r>
            <a:r>
              <a:rPr lang="sk-SK" altLang="zh-CN" sz="2400" dirty="0" err="1" smtClean="0"/>
              <a:t>consecutive</a:t>
            </a:r>
            <a:r>
              <a:rPr lang="sk-SK" altLang="zh-CN" sz="2400" dirty="0"/>
              <a:t> </a:t>
            </a:r>
            <a:r>
              <a:rPr lang="sk-SK" altLang="zh-CN" sz="2400" dirty="0" err="1" smtClean="0"/>
              <a:t>years</a:t>
            </a:r>
            <a:r>
              <a:rPr lang="sk-SK" altLang="zh-CN" sz="2400" dirty="0" smtClean="0"/>
              <a:t> </a:t>
            </a:r>
            <a:r>
              <a:rPr lang="sk-SK" altLang="zh-CN" sz="2400" dirty="0"/>
              <a:t>of </a:t>
            </a:r>
            <a:r>
              <a:rPr lang="sk-SK" altLang="zh-CN" sz="2400" dirty="0" err="1"/>
              <a:t>accounting</a:t>
            </a:r>
            <a:r>
              <a:rPr lang="sk-SK" altLang="zh-CN" sz="2400" dirty="0"/>
              <a:t> </a:t>
            </a:r>
            <a:r>
              <a:rPr lang="sk-SK" altLang="zh-CN" sz="2400" dirty="0" err="1" smtClean="0"/>
              <a:t>data</a:t>
            </a:r>
            <a:endParaRPr lang="sk-SK" altLang="zh-CN" sz="2400" dirty="0" smtClean="0"/>
          </a:p>
          <a:p>
            <a:r>
              <a:rPr lang="sk-SK" altLang="zh-CN" sz="2400" dirty="0"/>
              <a:t> To </a:t>
            </a:r>
            <a:r>
              <a:rPr lang="sk-SK" altLang="zh-CN" sz="2400" dirty="0" err="1"/>
              <a:t>mitigate</a:t>
            </a:r>
            <a:r>
              <a:rPr lang="sk-SK" altLang="zh-CN" sz="2400" dirty="0"/>
              <a:t> </a:t>
            </a:r>
            <a:r>
              <a:rPr lang="sk-SK" altLang="zh-CN" sz="2400" dirty="0" err="1"/>
              <a:t>the</a:t>
            </a:r>
            <a:r>
              <a:rPr lang="sk-SK" altLang="zh-CN" sz="2400" dirty="0"/>
              <a:t> </a:t>
            </a:r>
            <a:r>
              <a:rPr lang="sk-SK" altLang="zh-CN" sz="2400" dirty="0" err="1"/>
              <a:t>potential</a:t>
            </a:r>
            <a:r>
              <a:rPr lang="sk-SK" altLang="zh-CN" sz="2400" dirty="0"/>
              <a:t> </a:t>
            </a:r>
            <a:r>
              <a:rPr lang="sk-SK" altLang="zh-CN" sz="2400" dirty="0" err="1"/>
              <a:t>effect</a:t>
            </a:r>
            <a:r>
              <a:rPr lang="sk-SK" altLang="zh-CN" sz="2400" dirty="0"/>
              <a:t> of </a:t>
            </a:r>
            <a:r>
              <a:rPr lang="sk-SK" altLang="zh-CN" sz="2400" dirty="0" err="1"/>
              <a:t>outliers</a:t>
            </a:r>
            <a:r>
              <a:rPr lang="sk-SK" altLang="zh-CN" sz="2400" dirty="0"/>
              <a:t>, </a:t>
            </a:r>
            <a:r>
              <a:rPr lang="sk-SK" altLang="zh-CN" sz="2400" dirty="0" err="1"/>
              <a:t>we</a:t>
            </a:r>
            <a:r>
              <a:rPr lang="sk-SK" altLang="zh-CN" sz="2400" dirty="0"/>
              <a:t> </a:t>
            </a:r>
            <a:r>
              <a:rPr lang="sk-SK" altLang="zh-CN" sz="2400" dirty="0" err="1"/>
              <a:t>remove</a:t>
            </a:r>
            <a:r>
              <a:rPr lang="sk-SK" altLang="zh-CN" sz="2400" dirty="0"/>
              <a:t> </a:t>
            </a:r>
            <a:r>
              <a:rPr lang="sk-SK" altLang="zh-CN" sz="2400" dirty="0" err="1"/>
              <a:t>the</a:t>
            </a:r>
            <a:r>
              <a:rPr lang="sk-SK" altLang="zh-CN" sz="2400" dirty="0"/>
              <a:t> top and </a:t>
            </a:r>
            <a:r>
              <a:rPr lang="sk-SK" altLang="zh-CN" sz="2400" dirty="0" err="1"/>
              <a:t>bottom</a:t>
            </a:r>
            <a:r>
              <a:rPr lang="sk-SK" altLang="zh-CN" sz="2400" dirty="0"/>
              <a:t> </a:t>
            </a:r>
            <a:r>
              <a:rPr lang="sk-SK" altLang="zh-CN" sz="2400" dirty="0" smtClean="0"/>
              <a:t>1% of </a:t>
            </a:r>
            <a:r>
              <a:rPr lang="sk-SK" altLang="zh-CN" sz="2400" dirty="0" err="1"/>
              <a:t>observations</a:t>
            </a:r>
            <a:r>
              <a:rPr lang="sk-SK" altLang="zh-CN" sz="2400" dirty="0"/>
              <a:t> </a:t>
            </a:r>
            <a:r>
              <a:rPr lang="sk-SK" altLang="zh-CN" sz="2400" dirty="0" err="1"/>
              <a:t>for</a:t>
            </a:r>
            <a:r>
              <a:rPr lang="sk-SK" altLang="zh-CN" sz="2400" dirty="0"/>
              <a:t> </a:t>
            </a:r>
            <a:r>
              <a:rPr lang="sk-SK" altLang="zh-CN" sz="2400" dirty="0" err="1"/>
              <a:t>stock</a:t>
            </a:r>
            <a:r>
              <a:rPr lang="sk-SK" altLang="zh-CN" sz="2400" dirty="0"/>
              <a:t> </a:t>
            </a:r>
            <a:r>
              <a:rPr lang="sk-SK" altLang="zh-CN" sz="2400" dirty="0" err="1"/>
              <a:t>prices</a:t>
            </a:r>
            <a:r>
              <a:rPr lang="sk-SK" altLang="zh-CN" sz="2400" dirty="0"/>
              <a:t>, </a:t>
            </a:r>
            <a:r>
              <a:rPr lang="sk-SK" altLang="zh-CN" sz="2400" dirty="0" err="1"/>
              <a:t>book</a:t>
            </a:r>
            <a:r>
              <a:rPr lang="sk-SK" altLang="zh-CN" sz="2400" dirty="0"/>
              <a:t> </a:t>
            </a:r>
            <a:r>
              <a:rPr lang="sk-SK" altLang="zh-CN" sz="2400" dirty="0" err="1"/>
              <a:t>value</a:t>
            </a:r>
            <a:r>
              <a:rPr lang="sk-SK" altLang="zh-CN" sz="2400" dirty="0"/>
              <a:t> and </a:t>
            </a:r>
            <a:r>
              <a:rPr lang="sk-SK" altLang="zh-CN" sz="2400" dirty="0" err="1"/>
              <a:t>earnings</a:t>
            </a:r>
            <a:r>
              <a:rPr lang="sk-SK" altLang="zh-CN" sz="2400" dirty="0"/>
              <a:t>. </a:t>
            </a:r>
            <a:endParaRPr lang="sk-SK" altLang="zh-CN" sz="2400" dirty="0" smtClean="0"/>
          </a:p>
          <a:p>
            <a:r>
              <a:rPr lang="sk-SK" altLang="zh-CN" sz="2400" dirty="0" smtClean="0"/>
              <a:t>In </a:t>
            </a:r>
            <a:r>
              <a:rPr lang="sk-SK" altLang="zh-CN" sz="2400" dirty="0" err="1"/>
              <a:t>the</a:t>
            </a:r>
            <a:r>
              <a:rPr lang="sk-SK" altLang="zh-CN" sz="2400" dirty="0"/>
              <a:t> </a:t>
            </a:r>
            <a:r>
              <a:rPr lang="sk-SK" altLang="zh-CN" sz="2400" dirty="0" err="1"/>
              <a:t>returns</a:t>
            </a:r>
            <a:r>
              <a:rPr lang="sk-SK" altLang="zh-CN" sz="2400" dirty="0"/>
              <a:t> </a:t>
            </a:r>
            <a:r>
              <a:rPr lang="sk-SK" altLang="zh-CN" sz="2400" dirty="0" err="1"/>
              <a:t>models</a:t>
            </a:r>
            <a:r>
              <a:rPr lang="sk-SK" altLang="zh-CN" sz="2400" dirty="0"/>
              <a:t>, </a:t>
            </a:r>
            <a:r>
              <a:rPr lang="sk-SK" altLang="zh-CN" sz="2400" dirty="0" smtClean="0"/>
              <a:t>1% of </a:t>
            </a:r>
            <a:r>
              <a:rPr lang="sk-SK" altLang="zh-CN" sz="2400" dirty="0" err="1"/>
              <a:t>the</a:t>
            </a:r>
            <a:r>
              <a:rPr lang="sk-SK" altLang="zh-CN" sz="2400" dirty="0"/>
              <a:t> </a:t>
            </a:r>
            <a:r>
              <a:rPr lang="sk-SK" altLang="zh-CN" sz="2400" dirty="0" err="1"/>
              <a:t>extreme</a:t>
            </a:r>
            <a:r>
              <a:rPr lang="sk-SK" altLang="zh-CN" sz="2400" dirty="0"/>
              <a:t> </a:t>
            </a:r>
            <a:r>
              <a:rPr lang="sk-SK" altLang="zh-CN" sz="2400" dirty="0" err="1"/>
              <a:t>observations</a:t>
            </a:r>
            <a:r>
              <a:rPr lang="sk-SK" altLang="zh-CN" sz="2400" dirty="0"/>
              <a:t> </a:t>
            </a:r>
            <a:r>
              <a:rPr lang="sk-SK" altLang="zh-CN" sz="2400" dirty="0" err="1"/>
              <a:t>corresponding</a:t>
            </a:r>
            <a:r>
              <a:rPr lang="sk-SK" altLang="zh-CN" sz="2400" dirty="0"/>
              <a:t> to </a:t>
            </a:r>
            <a:r>
              <a:rPr lang="sk-SK" altLang="zh-CN" sz="2400" dirty="0" err="1"/>
              <a:t>returns</a:t>
            </a:r>
            <a:r>
              <a:rPr lang="sk-SK" altLang="zh-CN" sz="2400" dirty="0"/>
              <a:t>, </a:t>
            </a:r>
            <a:r>
              <a:rPr lang="sk-SK" altLang="zh-CN" sz="2400" dirty="0" err="1"/>
              <a:t>deflated</a:t>
            </a:r>
            <a:r>
              <a:rPr lang="sk-SK" altLang="zh-CN" sz="2400" dirty="0"/>
              <a:t> </a:t>
            </a:r>
            <a:r>
              <a:rPr lang="sk-SK" altLang="zh-CN" sz="2400" dirty="0" err="1"/>
              <a:t>book</a:t>
            </a:r>
            <a:r>
              <a:rPr lang="sk-SK" altLang="zh-CN" sz="2400" dirty="0"/>
              <a:t> </a:t>
            </a:r>
            <a:r>
              <a:rPr lang="sk-SK" altLang="zh-CN" sz="2400" dirty="0" err="1"/>
              <a:t>value</a:t>
            </a:r>
            <a:r>
              <a:rPr lang="sk-SK" altLang="zh-CN" sz="2400" dirty="0"/>
              <a:t> </a:t>
            </a:r>
            <a:r>
              <a:rPr lang="sk-SK" altLang="zh-CN" sz="2400" dirty="0" err="1" smtClean="0"/>
              <a:t>changes</a:t>
            </a:r>
            <a:r>
              <a:rPr lang="sk-SK" altLang="zh-CN" sz="2400" dirty="0"/>
              <a:t> </a:t>
            </a:r>
            <a:r>
              <a:rPr lang="sk-SK" altLang="zh-CN" sz="2400" dirty="0" smtClean="0"/>
              <a:t>and </a:t>
            </a:r>
            <a:r>
              <a:rPr lang="sk-SK" altLang="zh-CN" sz="2400" dirty="0" err="1"/>
              <a:t>earnings</a:t>
            </a:r>
            <a:r>
              <a:rPr lang="sk-SK" altLang="zh-CN" sz="2400" dirty="0"/>
              <a:t> </a:t>
            </a:r>
            <a:r>
              <a:rPr lang="sk-SK" altLang="zh-CN" sz="2400" dirty="0" err="1"/>
              <a:t>changes</a:t>
            </a:r>
            <a:r>
              <a:rPr lang="sk-SK" altLang="zh-CN" sz="2400" dirty="0"/>
              <a:t> are </a:t>
            </a:r>
            <a:r>
              <a:rPr lang="sk-SK" altLang="zh-CN" sz="2400" dirty="0" err="1"/>
              <a:t>also</a:t>
            </a:r>
            <a:r>
              <a:rPr lang="sk-SK" altLang="zh-CN" sz="2400" dirty="0"/>
              <a:t> </a:t>
            </a:r>
            <a:r>
              <a:rPr lang="sk-SK" altLang="zh-CN" sz="2400" dirty="0" err="1"/>
              <a:t>removed</a:t>
            </a:r>
            <a:r>
              <a:rPr lang="sk-SK" altLang="zh-CN" sz="2400" dirty="0" smtClean="0"/>
              <a:t>.</a:t>
            </a:r>
          </a:p>
          <a:p>
            <a:r>
              <a:rPr lang="sk-SK" altLang="zh-CN" sz="2400" dirty="0" err="1" smtClean="0"/>
              <a:t>Final</a:t>
            </a:r>
            <a:r>
              <a:rPr lang="sk-SK" altLang="zh-CN" sz="2400" dirty="0" smtClean="0"/>
              <a:t> </a:t>
            </a:r>
            <a:r>
              <a:rPr lang="sk-SK" altLang="zh-CN" sz="2400" dirty="0" err="1" smtClean="0"/>
              <a:t>Sample</a:t>
            </a:r>
            <a:r>
              <a:rPr lang="sk-SK" altLang="zh-CN" sz="2400" dirty="0" smtClean="0"/>
              <a:t>: 94,687 </a:t>
            </a:r>
            <a:r>
              <a:rPr lang="sk-SK" altLang="zh-CN" sz="2400" dirty="0" err="1" smtClean="0"/>
              <a:t>Observations</a:t>
            </a:r>
            <a:r>
              <a:rPr lang="sk-SK" altLang="zh-CN" sz="2400" dirty="0" smtClean="0"/>
              <a:t> </a:t>
            </a:r>
            <a:r>
              <a:rPr lang="sk-SK" altLang="zh-CN" sz="2400" dirty="0" err="1" smtClean="0"/>
              <a:t>for</a:t>
            </a:r>
            <a:r>
              <a:rPr lang="sk-SK" altLang="zh-CN" sz="2400" dirty="0" smtClean="0"/>
              <a:t> </a:t>
            </a:r>
            <a:r>
              <a:rPr lang="sk-SK" altLang="zh-CN" sz="2400" dirty="0" err="1" smtClean="0"/>
              <a:t>price</a:t>
            </a:r>
            <a:r>
              <a:rPr lang="sk-SK" altLang="zh-CN" sz="2400" dirty="0" smtClean="0"/>
              <a:t> </a:t>
            </a:r>
            <a:r>
              <a:rPr lang="sk-SK" altLang="zh-CN" sz="2400" dirty="0" err="1" smtClean="0"/>
              <a:t>levels</a:t>
            </a:r>
            <a:r>
              <a:rPr lang="sk-SK" altLang="zh-CN" sz="2400" dirty="0" smtClean="0"/>
              <a:t> </a:t>
            </a:r>
            <a:r>
              <a:rPr lang="sk-SK" altLang="zh-CN" sz="2400" dirty="0" err="1" smtClean="0"/>
              <a:t>regressions</a:t>
            </a:r>
            <a:endParaRPr lang="sk-SK" altLang="zh-CN" sz="2400" dirty="0" smtClean="0"/>
          </a:p>
          <a:p>
            <a:pPr marL="0" indent="0">
              <a:buNone/>
            </a:pPr>
            <a:r>
              <a:rPr lang="sk-SK" altLang="zh-CN" sz="2400" dirty="0"/>
              <a:t> </a:t>
            </a:r>
            <a:r>
              <a:rPr lang="sk-SK" altLang="zh-CN" sz="2400" dirty="0" smtClean="0"/>
              <a:t>                            92,783 </a:t>
            </a:r>
            <a:r>
              <a:rPr lang="sk-SK" altLang="zh-CN" sz="2400" dirty="0" err="1" smtClean="0"/>
              <a:t>for</a:t>
            </a:r>
            <a:r>
              <a:rPr lang="sk-SK" altLang="zh-CN" sz="2400" dirty="0" smtClean="0"/>
              <a:t> </a:t>
            </a:r>
            <a:r>
              <a:rPr lang="sk-SK" altLang="zh-CN" sz="2400" dirty="0" err="1" smtClean="0"/>
              <a:t>returns</a:t>
            </a:r>
            <a:r>
              <a:rPr lang="sk-SK" altLang="zh-CN" sz="2400" dirty="0" smtClean="0"/>
              <a:t> </a:t>
            </a:r>
            <a:r>
              <a:rPr lang="sk-SK" altLang="zh-CN" sz="2400" dirty="0" err="1" smtClean="0"/>
              <a:t>regressions</a:t>
            </a:r>
            <a:endParaRPr lang="sk-SK" altLang="zh-CN" sz="2400" dirty="0"/>
          </a:p>
          <a:p>
            <a:endParaRPr lang="sk-SK" altLang="zh-CN" sz="2400" dirty="0" smtClean="0"/>
          </a:p>
          <a:p>
            <a:endParaRPr lang="sk-SK" altLang="zh-CN" sz="2400" dirty="0"/>
          </a:p>
          <a:p>
            <a:endParaRPr lang="sk-SK" altLang="zh-CN" sz="2400" dirty="0"/>
          </a:p>
          <a:p>
            <a:endParaRPr lang="sk-SK" altLang="zh-CN" sz="2400" dirty="0"/>
          </a:p>
          <a:p>
            <a:endParaRPr lang="sk-SK" altLang="zh-CN" sz="2400" dirty="0"/>
          </a:p>
          <a:p>
            <a:endParaRPr kumimoji="1" lang="zh-CN" altLang="en-US" sz="2400" dirty="0"/>
          </a:p>
        </p:txBody>
      </p:sp>
    </p:spTree>
    <p:extLst>
      <p:ext uri="{BB962C8B-B14F-4D97-AF65-F5344CB8AC3E}">
        <p14:creationId xmlns:p14="http://schemas.microsoft.com/office/powerpoint/2010/main" val="1649368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1513" y="0"/>
            <a:ext cx="9601200" cy="586408"/>
          </a:xfrm>
        </p:spPr>
        <p:txBody>
          <a:bodyPr>
            <a:normAutofit fontScale="90000"/>
          </a:bodyPr>
          <a:lstStyle/>
          <a:p>
            <a:r>
              <a:rPr kumimoji="1" lang="en-US" altLang="zh-CN" smtClean="0"/>
              <a:t>Descriptive Statistics</a:t>
            </a:r>
            <a:endParaRPr kumimoji="1"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30" y="5084541"/>
            <a:ext cx="10033552" cy="154202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23" y="586408"/>
            <a:ext cx="10202518" cy="5112026"/>
          </a:xfrm>
          <a:prstGeom prst="rect">
            <a:avLst/>
          </a:prstGeom>
        </p:spPr>
      </p:pic>
    </p:spTree>
    <p:extLst>
      <p:ext uri="{BB962C8B-B14F-4D97-AF65-F5344CB8AC3E}">
        <p14:creationId xmlns:p14="http://schemas.microsoft.com/office/powerpoint/2010/main" val="1414128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4278" y="129208"/>
            <a:ext cx="9601200" cy="771939"/>
          </a:xfrm>
        </p:spPr>
        <p:txBody>
          <a:bodyPr/>
          <a:lstStyle/>
          <a:p>
            <a:r>
              <a:rPr kumimoji="1" lang="en-US" altLang="zh-CN" dirty="0" smtClean="0"/>
              <a:t>Results</a:t>
            </a:r>
            <a:r>
              <a:rPr kumimoji="1" lang="zh-CN" altLang="en-US" dirty="0" smtClean="0"/>
              <a:t> </a:t>
            </a:r>
            <a:r>
              <a:rPr kumimoji="1" lang="mr-IN" altLang="zh-CN" dirty="0" smtClean="0"/>
              <a:t>–</a:t>
            </a:r>
            <a:r>
              <a:rPr kumimoji="1" lang="zh-CN" altLang="en-US" dirty="0" smtClean="0"/>
              <a:t> </a:t>
            </a:r>
            <a:r>
              <a:rPr kumimoji="1" lang="en-US" altLang="zh-CN" dirty="0" smtClean="0"/>
              <a:t>Earnings Persistence</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6765" y="901147"/>
            <a:ext cx="9435548" cy="5367131"/>
          </a:xfrm>
        </p:spPr>
      </p:pic>
    </p:spTree>
    <p:extLst>
      <p:ext uri="{BB962C8B-B14F-4D97-AF65-F5344CB8AC3E}">
        <p14:creationId xmlns:p14="http://schemas.microsoft.com/office/powerpoint/2010/main" val="59201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857250"/>
          </a:xfrm>
        </p:spPr>
        <p:txBody>
          <a:bodyPr/>
          <a:lstStyle/>
          <a:p>
            <a:r>
              <a:rPr kumimoji="1" lang="en-US" altLang="zh-CN" smtClean="0"/>
              <a:t>Outline</a:t>
            </a:r>
            <a:endParaRPr kumimoji="1" lang="zh-CN" altLang="en-US" dirty="0"/>
          </a:p>
        </p:txBody>
      </p:sp>
      <p:sp>
        <p:nvSpPr>
          <p:cNvPr id="3" name="内容占位符 2"/>
          <p:cNvSpPr>
            <a:spLocks noGrp="1"/>
          </p:cNvSpPr>
          <p:nvPr>
            <p:ph idx="1"/>
          </p:nvPr>
        </p:nvSpPr>
        <p:spPr>
          <a:xfrm>
            <a:off x="1371600" y="1800225"/>
            <a:ext cx="9601200" cy="4110718"/>
          </a:xfrm>
        </p:spPr>
        <p:txBody>
          <a:bodyPr>
            <a:normAutofit/>
          </a:bodyPr>
          <a:lstStyle/>
          <a:p>
            <a:r>
              <a:rPr kumimoji="1" lang="en-US" altLang="zh-CN" sz="3200" dirty="0" smtClean="0"/>
              <a:t>Research Objective</a:t>
            </a:r>
          </a:p>
          <a:p>
            <a:r>
              <a:rPr kumimoji="1" lang="en-US" altLang="zh-CN" sz="3200" dirty="0" smtClean="0"/>
              <a:t>Hypothesize</a:t>
            </a:r>
          </a:p>
          <a:p>
            <a:r>
              <a:rPr kumimoji="1" lang="en-US" altLang="zh-CN" sz="3200" dirty="0" smtClean="0"/>
              <a:t>Research Design</a:t>
            </a:r>
          </a:p>
          <a:p>
            <a:r>
              <a:rPr kumimoji="1" lang="en-US" altLang="zh-CN" sz="3200" dirty="0" smtClean="0"/>
              <a:t>Sample and Descriptive Statistics</a:t>
            </a:r>
          </a:p>
          <a:p>
            <a:r>
              <a:rPr kumimoji="1" lang="en-US" altLang="zh-CN" sz="3200" dirty="0" smtClean="0"/>
              <a:t>Results</a:t>
            </a:r>
          </a:p>
          <a:p>
            <a:r>
              <a:rPr kumimoji="1" lang="en-US" altLang="zh-CN" sz="3200" dirty="0" smtClean="0"/>
              <a:t>Conclusions</a:t>
            </a:r>
            <a:endParaRPr kumimoji="1" lang="en-US" altLang="zh-CN" dirty="0" smtClean="0"/>
          </a:p>
          <a:p>
            <a:endParaRPr kumimoji="1" lang="zh-CN" altLang="en-US" dirty="0"/>
          </a:p>
        </p:txBody>
      </p:sp>
    </p:spTree>
    <p:extLst>
      <p:ext uri="{BB962C8B-B14F-4D97-AF65-F5344CB8AC3E}">
        <p14:creationId xmlns:p14="http://schemas.microsoft.com/office/powerpoint/2010/main" val="3111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8138" y="434010"/>
            <a:ext cx="11198087" cy="586407"/>
          </a:xfrm>
        </p:spPr>
        <p:txBody>
          <a:bodyPr>
            <a:normAutofit/>
          </a:bodyPr>
          <a:lstStyle/>
          <a:p>
            <a:r>
              <a:rPr kumimoji="1" lang="en-US" altLang="zh-CN" sz="3600" dirty="0" smtClean="0"/>
              <a:t>Results—Earnings Management and Future Performance</a:t>
            </a:r>
            <a:endParaRPr kumimoji="1" lang="zh-CN" altLang="en-US" sz="36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696" y="1457739"/>
            <a:ext cx="10482469" cy="4436165"/>
          </a:xfrm>
        </p:spPr>
      </p:pic>
    </p:spTree>
    <p:extLst>
      <p:ext uri="{BB962C8B-B14F-4D97-AF65-F5344CB8AC3E}">
        <p14:creationId xmlns:p14="http://schemas.microsoft.com/office/powerpoint/2010/main" val="146291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208721"/>
            <a:ext cx="9601200" cy="639417"/>
          </a:xfrm>
        </p:spPr>
        <p:txBody>
          <a:bodyPr>
            <a:normAutofit fontScale="90000"/>
          </a:bodyPr>
          <a:lstStyle/>
          <a:p>
            <a:r>
              <a:rPr kumimoji="1" lang="en-US" altLang="zh-CN" dirty="0" smtClean="0"/>
              <a:t>Results—Earnings </a:t>
            </a:r>
            <a:r>
              <a:rPr kumimoji="1" lang="en-US" altLang="zh-CN" smtClean="0"/>
              <a:t>Response Coefficients</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8974" y="848138"/>
            <a:ext cx="7858538" cy="5406887"/>
          </a:xfrm>
        </p:spPr>
      </p:pic>
      <p:sp>
        <p:nvSpPr>
          <p:cNvPr id="5" name="矩形 4"/>
          <p:cNvSpPr/>
          <p:nvPr/>
        </p:nvSpPr>
        <p:spPr>
          <a:xfrm>
            <a:off x="6364224" y="4706376"/>
            <a:ext cx="926592" cy="87755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6" name="矩形 5"/>
          <p:cNvSpPr/>
          <p:nvPr/>
        </p:nvSpPr>
        <p:spPr>
          <a:xfrm>
            <a:off x="5176033" y="1984777"/>
            <a:ext cx="1029693" cy="7924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7" name="矩形 6"/>
          <p:cNvSpPr/>
          <p:nvPr/>
        </p:nvSpPr>
        <p:spPr>
          <a:xfrm>
            <a:off x="7643323" y="1984777"/>
            <a:ext cx="926592" cy="7924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8" name="矩形 7"/>
          <p:cNvSpPr/>
          <p:nvPr/>
        </p:nvSpPr>
        <p:spPr>
          <a:xfrm>
            <a:off x="4352544" y="3155340"/>
            <a:ext cx="5522976" cy="89240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390187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208721"/>
            <a:ext cx="9601200" cy="639417"/>
          </a:xfrm>
        </p:spPr>
        <p:txBody>
          <a:bodyPr>
            <a:normAutofit fontScale="90000"/>
          </a:bodyPr>
          <a:lstStyle/>
          <a:p>
            <a:r>
              <a:rPr kumimoji="1" lang="en-US" altLang="zh-CN" dirty="0" smtClean="0"/>
              <a:t>Results—Earnings </a:t>
            </a:r>
            <a:r>
              <a:rPr kumimoji="1" lang="en-US" altLang="zh-CN" smtClean="0"/>
              <a:t>Response Coefficients</a:t>
            </a:r>
            <a:endParaRPr kumimoji="1"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791" y="1537252"/>
            <a:ext cx="9197008" cy="4330148"/>
          </a:xfrm>
        </p:spPr>
      </p:pic>
    </p:spTree>
    <p:extLst>
      <p:ext uri="{BB962C8B-B14F-4D97-AF65-F5344CB8AC3E}">
        <p14:creationId xmlns:p14="http://schemas.microsoft.com/office/powerpoint/2010/main" val="641739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65048"/>
          </a:xfrm>
        </p:spPr>
        <p:txBody>
          <a:bodyPr/>
          <a:lstStyle/>
          <a:p>
            <a:r>
              <a:rPr kumimoji="1" lang="en-US" altLang="zh-CN" smtClean="0"/>
              <a:t>Conclustion</a:t>
            </a:r>
            <a:endParaRPr kumimoji="1" lang="zh-CN" altLang="en-US" dirty="0"/>
          </a:p>
        </p:txBody>
      </p:sp>
      <p:sp>
        <p:nvSpPr>
          <p:cNvPr id="3" name="内容占位符 2"/>
          <p:cNvSpPr>
            <a:spLocks noGrp="1"/>
          </p:cNvSpPr>
          <p:nvPr>
            <p:ph idx="1"/>
          </p:nvPr>
        </p:nvSpPr>
        <p:spPr>
          <a:xfrm>
            <a:off x="1371600" y="1450848"/>
            <a:ext cx="9601200" cy="4416552"/>
          </a:xfrm>
        </p:spPr>
        <p:txBody>
          <a:bodyPr/>
          <a:lstStyle/>
          <a:p>
            <a:pPr marL="0" indent="0">
              <a:buNone/>
            </a:pPr>
            <a:r>
              <a:rPr kumimoji="1" lang="en-US" altLang="zh-CN" dirty="0" smtClean="0"/>
              <a:t>Consistent with predictions</a:t>
            </a:r>
          </a:p>
          <a:p>
            <a:r>
              <a:rPr kumimoji="1" lang="en-US" altLang="zh-CN" dirty="0" smtClean="0"/>
              <a:t>Earnings are of higher quality for the revenue-growth firms than for cost-reduction firms</a:t>
            </a:r>
          </a:p>
          <a:p>
            <a:r>
              <a:rPr kumimoji="1" lang="en-US" altLang="zh-CN" dirty="0" smtClean="0"/>
              <a:t>Earnings for the revenue-growth firms are more persistent and are less likely to be managed</a:t>
            </a:r>
          </a:p>
          <a:p>
            <a:r>
              <a:rPr kumimoji="1" lang="en-US" altLang="zh-CN" dirty="0" smtClean="0"/>
              <a:t>Revenue-Growth firms have higher future operating performance</a:t>
            </a:r>
          </a:p>
          <a:p>
            <a:r>
              <a:rPr kumimoji="1" lang="en-US" altLang="zh-CN" dirty="0" smtClean="0"/>
              <a:t>The higher ERCs for the revenue-growth firms are accompanied by lower response coefficients on book value</a:t>
            </a:r>
          </a:p>
          <a:p>
            <a:r>
              <a:rPr kumimoji="1" lang="en-US" altLang="zh-CN" dirty="0" smtClean="0"/>
              <a:t>Earning quality and ERCs are the highest when sustained increases in earnings are supported by sustained increase in both revenues and operating earnings</a:t>
            </a:r>
          </a:p>
          <a:p>
            <a:endParaRPr kumimoji="1" lang="zh-CN" altLang="en-US" dirty="0"/>
          </a:p>
        </p:txBody>
      </p:sp>
    </p:spTree>
    <p:extLst>
      <p:ext uri="{BB962C8B-B14F-4D97-AF65-F5344CB8AC3E}">
        <p14:creationId xmlns:p14="http://schemas.microsoft.com/office/powerpoint/2010/main" val="1413689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83771"/>
          </a:xfrm>
        </p:spPr>
        <p:txBody>
          <a:bodyPr/>
          <a:lstStyle/>
          <a:p>
            <a:r>
              <a:rPr kumimoji="1" lang="en-US" altLang="zh-CN" smtClean="0"/>
              <a:t>Outlook</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567543"/>
            <a:ext cx="9601200" cy="4310743"/>
          </a:xfrm>
        </p:spPr>
      </p:pic>
      <p:sp>
        <p:nvSpPr>
          <p:cNvPr id="5" name="矩形 4"/>
          <p:cNvSpPr/>
          <p:nvPr/>
        </p:nvSpPr>
        <p:spPr>
          <a:xfrm>
            <a:off x="2493818" y="3182587"/>
            <a:ext cx="1626920" cy="2137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212409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810491"/>
          </a:xfrm>
        </p:spPr>
        <p:txBody>
          <a:bodyPr/>
          <a:lstStyle/>
          <a:p>
            <a:r>
              <a:rPr kumimoji="1" lang="en-US" altLang="zh-CN" dirty="0" smtClean="0"/>
              <a:t>Outlook</a:t>
            </a:r>
            <a:endParaRPr kumimoji="1" lang="zh-CN" altLang="en-US" dirty="0"/>
          </a:p>
        </p:txBody>
      </p:sp>
      <p:sp>
        <p:nvSpPr>
          <p:cNvPr id="3" name="内容占位符 2"/>
          <p:cNvSpPr>
            <a:spLocks noGrp="1"/>
          </p:cNvSpPr>
          <p:nvPr>
            <p:ph idx="1"/>
          </p:nvPr>
        </p:nvSpPr>
        <p:spPr>
          <a:xfrm>
            <a:off x="1371600" y="1496291"/>
            <a:ext cx="9601200" cy="4371109"/>
          </a:xfrm>
        </p:spPr>
        <p:txBody>
          <a:bodyPr>
            <a:normAutofit/>
          </a:bodyPr>
          <a:lstStyle/>
          <a:p>
            <a:r>
              <a:rPr kumimoji="1" lang="en-US" altLang="zh-CN" sz="2400" dirty="0" smtClean="0"/>
              <a:t>Sustained Earnings Length: 5 year to shorter or longer?</a:t>
            </a:r>
          </a:p>
          <a:p>
            <a:endParaRPr kumimoji="1" lang="en-US" altLang="zh-CN" sz="2400" dirty="0" smtClean="0"/>
          </a:p>
          <a:p>
            <a:r>
              <a:rPr kumimoji="1" lang="en-US" altLang="zh-CN" sz="2400" dirty="0" smtClean="0"/>
              <a:t>Industry Difference: How industry trend may influence the Sustained earnings and Revenue Growth? e.g. Internet industry nowadays</a:t>
            </a:r>
          </a:p>
        </p:txBody>
      </p:sp>
    </p:spTree>
    <p:extLst>
      <p:ext uri="{BB962C8B-B14F-4D97-AF65-F5344CB8AC3E}">
        <p14:creationId xmlns:p14="http://schemas.microsoft.com/office/powerpoint/2010/main" val="95065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1042988"/>
          </a:xfrm>
        </p:spPr>
        <p:txBody>
          <a:bodyPr/>
          <a:lstStyle/>
          <a:p>
            <a:r>
              <a:rPr kumimoji="1" lang="en-US" altLang="zh-CN" dirty="0" smtClean="0"/>
              <a:t>--Research Objective</a:t>
            </a:r>
            <a:endParaRPr kumimoji="1" lang="zh-CN" altLang="en-US" dirty="0"/>
          </a:p>
        </p:txBody>
      </p:sp>
      <p:sp>
        <p:nvSpPr>
          <p:cNvPr id="3" name="内容占位符 2"/>
          <p:cNvSpPr>
            <a:spLocks noGrp="1"/>
          </p:cNvSpPr>
          <p:nvPr>
            <p:ph idx="1"/>
          </p:nvPr>
        </p:nvSpPr>
        <p:spPr>
          <a:xfrm>
            <a:off x="1371600" y="1728788"/>
            <a:ext cx="9601200" cy="413861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sz="3600" dirty="0" smtClean="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3600" dirty="0" smtClean="0"/>
              <a:t>Explore the effects of sustained increases in earning concurrent with sustained increase in revenue on the quality of earnings and earnings response coefficients (ERCs)</a:t>
            </a:r>
            <a:endParaRPr kumimoji="1" lang="zh-CN" altLang="en-US" sz="3600" dirty="0"/>
          </a:p>
        </p:txBody>
      </p:sp>
    </p:spTree>
    <p:extLst>
      <p:ext uri="{BB962C8B-B14F-4D97-AF65-F5344CB8AC3E}">
        <p14:creationId xmlns:p14="http://schemas.microsoft.com/office/powerpoint/2010/main" val="35076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--Hypotheses</a:t>
            </a:r>
            <a:endParaRPr kumimoji="1" lang="zh-CN" altLang="en-US" dirty="0"/>
          </a:p>
        </p:txBody>
      </p:sp>
      <p:sp>
        <p:nvSpPr>
          <p:cNvPr id="3" name="内容占位符 2"/>
          <p:cNvSpPr>
            <a:spLocks noGrp="1"/>
          </p:cNvSpPr>
          <p:nvPr>
            <p:ph idx="1"/>
          </p:nvPr>
        </p:nvSpPr>
        <p:spPr>
          <a:xfrm>
            <a:off x="1371600" y="1934817"/>
            <a:ext cx="9601200" cy="3932583"/>
          </a:xfrm>
        </p:spPr>
        <p:txBody>
          <a:bodyPr>
            <a:normAutofit/>
          </a:bodyPr>
          <a:lstStyle/>
          <a:p>
            <a:pPr marL="0" indent="0">
              <a:buNone/>
            </a:pPr>
            <a:r>
              <a:rPr kumimoji="1" lang="en-US" altLang="zh-CN" sz="3200" dirty="0" smtClean="0"/>
              <a:t>For firms that report sustained increases in earnings along with sustained increases in revenues:</a:t>
            </a:r>
          </a:p>
          <a:p>
            <a:r>
              <a:rPr kumimoji="1" lang="en-US" altLang="zh-CN" sz="3200" dirty="0" smtClean="0"/>
              <a:t>Earnings are of higher quality</a:t>
            </a:r>
          </a:p>
          <a:p>
            <a:r>
              <a:rPr kumimoji="1" lang="en-US" altLang="zh-CN" sz="3200" dirty="0" smtClean="0"/>
              <a:t>ERCs are larger in comparison with the earnings of firms that show sustained increases in earnings but not in revenues</a:t>
            </a:r>
            <a:endParaRPr kumimoji="1" lang="zh-CN" altLang="en-US" sz="3200" dirty="0"/>
          </a:p>
        </p:txBody>
      </p:sp>
    </p:spTree>
    <p:extLst>
      <p:ext uri="{BB962C8B-B14F-4D97-AF65-F5344CB8AC3E}">
        <p14:creationId xmlns:p14="http://schemas.microsoft.com/office/powerpoint/2010/main" val="831432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Hypotheses Development</a:t>
            </a:r>
            <a:endParaRPr kumimoji="1" lang="zh-CN" altLang="en-US" dirty="0"/>
          </a:p>
        </p:txBody>
      </p:sp>
      <p:sp>
        <p:nvSpPr>
          <p:cNvPr id="8" name="椭圆 7"/>
          <p:cNvSpPr/>
          <p:nvPr/>
        </p:nvSpPr>
        <p:spPr>
          <a:xfrm>
            <a:off x="2071480" y="2790825"/>
            <a:ext cx="3089413" cy="1339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Earning</a:t>
            </a:r>
            <a:endParaRPr kumimoji="1" lang="zh-CN" altLang="en-US" sz="3200" dirty="0">
              <a:solidFill>
                <a:sysClr val="windowText" lastClr="000000"/>
              </a:solidFill>
            </a:endParaRPr>
          </a:p>
        </p:txBody>
      </p:sp>
      <p:sp>
        <p:nvSpPr>
          <p:cNvPr id="9" name="椭圆 8"/>
          <p:cNvSpPr/>
          <p:nvPr/>
        </p:nvSpPr>
        <p:spPr>
          <a:xfrm>
            <a:off x="5749787" y="1684268"/>
            <a:ext cx="3089413" cy="1339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Revenues</a:t>
            </a:r>
            <a:endParaRPr kumimoji="1" lang="zh-CN" altLang="en-US" sz="3200" dirty="0">
              <a:solidFill>
                <a:sysClr val="windowText" lastClr="000000"/>
              </a:solidFill>
            </a:endParaRPr>
          </a:p>
        </p:txBody>
      </p:sp>
      <p:sp>
        <p:nvSpPr>
          <p:cNvPr id="10" name="椭圆 9"/>
          <p:cNvSpPr/>
          <p:nvPr/>
        </p:nvSpPr>
        <p:spPr>
          <a:xfrm>
            <a:off x="5892663" y="4086226"/>
            <a:ext cx="3089413" cy="1492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Expenses</a:t>
            </a:r>
            <a:endParaRPr kumimoji="1" lang="zh-CN" altLang="en-US" sz="3200" dirty="0">
              <a:solidFill>
                <a:sysClr val="windowText" lastClr="000000"/>
              </a:solidFill>
            </a:endParaRPr>
          </a:p>
        </p:txBody>
      </p:sp>
      <p:cxnSp>
        <p:nvCxnSpPr>
          <p:cNvPr id="12" name="直线箭头连接符 11"/>
          <p:cNvCxnSpPr/>
          <p:nvPr/>
        </p:nvCxnSpPr>
        <p:spPr>
          <a:xfrm flipV="1">
            <a:off x="4829175" y="2557463"/>
            <a:ext cx="920612" cy="4667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4829175" y="3929063"/>
            <a:ext cx="1063488" cy="68580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1871663" y="2790825"/>
            <a:ext cx="42862" cy="1609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p:nvPr/>
        </p:nvCxnSpPr>
        <p:spPr>
          <a:xfrm flipH="1" flipV="1">
            <a:off x="9182100" y="1469233"/>
            <a:ext cx="4763" cy="12025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a:off x="9353550" y="4400550"/>
            <a:ext cx="0" cy="1057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51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Hypotheses Development</a:t>
            </a:r>
            <a:endParaRPr kumimoji="1" lang="zh-CN" altLang="en-US" dirty="0"/>
          </a:p>
        </p:txBody>
      </p:sp>
      <p:sp>
        <p:nvSpPr>
          <p:cNvPr id="8" name="椭圆 7"/>
          <p:cNvSpPr/>
          <p:nvPr/>
        </p:nvSpPr>
        <p:spPr>
          <a:xfrm>
            <a:off x="2071480" y="2790825"/>
            <a:ext cx="3089413" cy="1339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Earning</a:t>
            </a:r>
            <a:endParaRPr kumimoji="1" lang="zh-CN" altLang="en-US" sz="3200" dirty="0">
              <a:solidFill>
                <a:sysClr val="windowText" lastClr="000000"/>
              </a:solidFill>
            </a:endParaRPr>
          </a:p>
        </p:txBody>
      </p:sp>
      <p:sp>
        <p:nvSpPr>
          <p:cNvPr id="9" name="椭圆 8"/>
          <p:cNvSpPr/>
          <p:nvPr/>
        </p:nvSpPr>
        <p:spPr>
          <a:xfrm>
            <a:off x="5749787" y="1684268"/>
            <a:ext cx="3089413" cy="1339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Revenues</a:t>
            </a:r>
            <a:endParaRPr kumimoji="1" lang="zh-CN" altLang="en-US" sz="3200" dirty="0">
              <a:solidFill>
                <a:sysClr val="windowText" lastClr="000000"/>
              </a:solidFill>
            </a:endParaRPr>
          </a:p>
        </p:txBody>
      </p:sp>
      <p:sp>
        <p:nvSpPr>
          <p:cNvPr id="10" name="椭圆 9"/>
          <p:cNvSpPr/>
          <p:nvPr/>
        </p:nvSpPr>
        <p:spPr>
          <a:xfrm>
            <a:off x="5892663" y="4086226"/>
            <a:ext cx="3089413" cy="1492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Expenses</a:t>
            </a:r>
            <a:endParaRPr kumimoji="1" lang="zh-CN" altLang="en-US" sz="3200" dirty="0">
              <a:solidFill>
                <a:sysClr val="windowText" lastClr="000000"/>
              </a:solidFill>
            </a:endParaRPr>
          </a:p>
        </p:txBody>
      </p:sp>
      <p:cxnSp>
        <p:nvCxnSpPr>
          <p:cNvPr id="12" name="直线箭头连接符 11"/>
          <p:cNvCxnSpPr/>
          <p:nvPr/>
        </p:nvCxnSpPr>
        <p:spPr>
          <a:xfrm flipV="1">
            <a:off x="4829175" y="2557463"/>
            <a:ext cx="920612" cy="4667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4829175" y="3929063"/>
            <a:ext cx="1063488" cy="68580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1871663" y="2790825"/>
            <a:ext cx="42862" cy="1609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p:nvPr/>
        </p:nvCxnSpPr>
        <p:spPr>
          <a:xfrm flipH="1" flipV="1">
            <a:off x="9182100" y="1469233"/>
            <a:ext cx="4763" cy="12025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a:off x="9353550" y="4400550"/>
            <a:ext cx="0" cy="1057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986338" y="1469233"/>
            <a:ext cx="5143500" cy="1774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smtClean="0"/>
              <a:t>Revenue-Increasing Strategy</a:t>
            </a:r>
            <a:endParaRPr kumimoji="1" lang="zh-CN" altLang="en-US" sz="3200" dirty="0"/>
          </a:p>
        </p:txBody>
      </p:sp>
    </p:spTree>
    <p:extLst>
      <p:ext uri="{BB962C8B-B14F-4D97-AF65-F5344CB8AC3E}">
        <p14:creationId xmlns:p14="http://schemas.microsoft.com/office/powerpoint/2010/main" val="845993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5888" y="424228"/>
            <a:ext cx="9601200" cy="907980"/>
          </a:xfrm>
        </p:spPr>
        <p:txBody>
          <a:bodyPr/>
          <a:lstStyle/>
          <a:p>
            <a:r>
              <a:rPr kumimoji="1" lang="en-US" altLang="zh-CN" dirty="0" smtClean="0"/>
              <a:t>Hypotheses Development</a:t>
            </a:r>
            <a:endParaRPr kumimoji="1" lang="zh-CN" altLang="en-US" dirty="0"/>
          </a:p>
        </p:txBody>
      </p:sp>
      <p:sp>
        <p:nvSpPr>
          <p:cNvPr id="8" name="椭圆 7"/>
          <p:cNvSpPr/>
          <p:nvPr/>
        </p:nvSpPr>
        <p:spPr>
          <a:xfrm>
            <a:off x="2071480" y="2790825"/>
            <a:ext cx="3089413" cy="1339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Earning</a:t>
            </a:r>
            <a:endParaRPr kumimoji="1" lang="zh-CN" altLang="en-US" sz="3200" dirty="0">
              <a:solidFill>
                <a:sysClr val="windowText" lastClr="000000"/>
              </a:solidFill>
            </a:endParaRPr>
          </a:p>
        </p:txBody>
      </p:sp>
      <p:sp>
        <p:nvSpPr>
          <p:cNvPr id="9" name="椭圆 8"/>
          <p:cNvSpPr/>
          <p:nvPr/>
        </p:nvSpPr>
        <p:spPr>
          <a:xfrm>
            <a:off x="5749787" y="1684268"/>
            <a:ext cx="3089413" cy="1339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Revenues</a:t>
            </a:r>
            <a:endParaRPr kumimoji="1" lang="zh-CN" altLang="en-US" sz="3200" dirty="0">
              <a:solidFill>
                <a:sysClr val="windowText" lastClr="000000"/>
              </a:solidFill>
            </a:endParaRPr>
          </a:p>
        </p:txBody>
      </p:sp>
      <p:sp>
        <p:nvSpPr>
          <p:cNvPr id="10" name="椭圆 9"/>
          <p:cNvSpPr/>
          <p:nvPr/>
        </p:nvSpPr>
        <p:spPr>
          <a:xfrm>
            <a:off x="5892663" y="4086226"/>
            <a:ext cx="3089413" cy="1492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3200" dirty="0" smtClean="0">
                <a:solidFill>
                  <a:sysClr val="windowText" lastClr="000000"/>
                </a:solidFill>
              </a:rPr>
              <a:t>Expenses</a:t>
            </a:r>
            <a:endParaRPr kumimoji="1" lang="zh-CN" altLang="en-US" sz="3200" dirty="0">
              <a:solidFill>
                <a:sysClr val="windowText" lastClr="000000"/>
              </a:solidFill>
            </a:endParaRPr>
          </a:p>
        </p:txBody>
      </p:sp>
      <p:cxnSp>
        <p:nvCxnSpPr>
          <p:cNvPr id="12" name="直线箭头连接符 11"/>
          <p:cNvCxnSpPr/>
          <p:nvPr/>
        </p:nvCxnSpPr>
        <p:spPr>
          <a:xfrm flipV="1">
            <a:off x="4829175" y="2557463"/>
            <a:ext cx="920612" cy="4667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4829175" y="3929063"/>
            <a:ext cx="1063488" cy="68580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1871663" y="2790825"/>
            <a:ext cx="42862" cy="1609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p:nvPr/>
        </p:nvCxnSpPr>
        <p:spPr>
          <a:xfrm flipH="1" flipV="1">
            <a:off x="9182100" y="1469233"/>
            <a:ext cx="4763" cy="12025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a:off x="9353550" y="4400550"/>
            <a:ext cx="0" cy="1057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986338" y="1469233"/>
            <a:ext cx="5143500" cy="1774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smtClean="0"/>
              <a:t>Revenue-Increasing Strategy</a:t>
            </a:r>
            <a:endParaRPr kumimoji="1" lang="zh-CN" altLang="en-US" sz="3200" dirty="0"/>
          </a:p>
        </p:txBody>
      </p:sp>
      <p:sp>
        <p:nvSpPr>
          <p:cNvPr id="13" name="矩形 12"/>
          <p:cNvSpPr/>
          <p:nvPr/>
        </p:nvSpPr>
        <p:spPr>
          <a:xfrm>
            <a:off x="4986338" y="3929063"/>
            <a:ext cx="5143500" cy="1774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smtClean="0"/>
              <a:t>Cost-Cutting Strategy</a:t>
            </a:r>
            <a:endParaRPr kumimoji="1" lang="zh-CN" altLang="en-US" sz="3200" dirty="0"/>
          </a:p>
        </p:txBody>
      </p:sp>
    </p:spTree>
    <p:extLst>
      <p:ext uri="{BB962C8B-B14F-4D97-AF65-F5344CB8AC3E}">
        <p14:creationId xmlns:p14="http://schemas.microsoft.com/office/powerpoint/2010/main" val="115452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57200"/>
            <a:ext cx="9601200" cy="771525"/>
          </a:xfrm>
        </p:spPr>
        <p:txBody>
          <a:bodyPr/>
          <a:lstStyle/>
          <a:p>
            <a:r>
              <a:rPr kumimoji="1" lang="en-US" altLang="zh-CN" dirty="0" smtClean="0"/>
              <a:t>Earnings Management</a:t>
            </a:r>
            <a:endParaRPr kumimoji="1" lang="zh-CN" altLang="en-US" dirty="0"/>
          </a:p>
        </p:txBody>
      </p:sp>
      <p:sp>
        <p:nvSpPr>
          <p:cNvPr id="3" name="内容占位符 2"/>
          <p:cNvSpPr>
            <a:spLocks noGrp="1"/>
          </p:cNvSpPr>
          <p:nvPr>
            <p:ph idx="1"/>
          </p:nvPr>
        </p:nvSpPr>
        <p:spPr>
          <a:xfrm>
            <a:off x="1371600" y="1657349"/>
            <a:ext cx="9601200" cy="4257675"/>
          </a:xfrm>
        </p:spPr>
        <p:txBody>
          <a:bodyPr>
            <a:normAutofit lnSpcReduction="10000"/>
          </a:bodyPr>
          <a:lstStyle/>
          <a:p>
            <a:pPr marL="0" indent="0">
              <a:buNone/>
            </a:pPr>
            <a:r>
              <a:rPr kumimoji="1" lang="en-US" altLang="zh-CN" sz="2800" dirty="0" smtClean="0"/>
              <a:t>Managing Revenue Growth</a:t>
            </a:r>
          </a:p>
          <a:p>
            <a:r>
              <a:rPr kumimoji="1" lang="en-US" altLang="zh-CN" dirty="0" smtClean="0"/>
              <a:t>Difficult; </a:t>
            </a:r>
          </a:p>
          <a:p>
            <a:r>
              <a:rPr kumimoji="1" lang="en-US" altLang="zh-CN" dirty="0" smtClean="0"/>
              <a:t>GAAP violations; </a:t>
            </a:r>
          </a:p>
          <a:p>
            <a:r>
              <a:rPr kumimoji="1" lang="en-US" altLang="zh-CN" dirty="0" smtClean="0"/>
              <a:t>Require external party’s cooperation; </a:t>
            </a:r>
          </a:p>
          <a:p>
            <a:r>
              <a:rPr kumimoji="1" lang="en-US" altLang="zh-CN" dirty="0" smtClean="0"/>
              <a:t>subject to stringent scrutiny by auditors and SEC</a:t>
            </a:r>
          </a:p>
          <a:p>
            <a:endParaRPr kumimoji="1" lang="en-US" altLang="zh-CN" dirty="0" smtClean="0"/>
          </a:p>
          <a:p>
            <a:pPr marL="0" indent="0">
              <a:buNone/>
            </a:pPr>
            <a:r>
              <a:rPr kumimoji="1" lang="en-US" altLang="zh-CN" sz="2800" dirty="0" smtClean="0"/>
              <a:t>Managing Cost Reductions</a:t>
            </a:r>
          </a:p>
          <a:p>
            <a:r>
              <a:rPr kumimoji="1" lang="en-US" altLang="zh-CN" dirty="0" smtClean="0"/>
              <a:t>Within GAAP</a:t>
            </a:r>
          </a:p>
          <a:p>
            <a:r>
              <a:rPr kumimoji="1" lang="en-US" altLang="zh-CN" dirty="0" smtClean="0"/>
              <a:t>Managers have more flexibility in the timing of the reversal of the cost-related accruals</a:t>
            </a:r>
            <a:endParaRPr kumimoji="1" lang="zh-CN" altLang="en-US" dirty="0"/>
          </a:p>
        </p:txBody>
      </p:sp>
    </p:spTree>
    <p:extLst>
      <p:ext uri="{BB962C8B-B14F-4D97-AF65-F5344CB8AC3E}">
        <p14:creationId xmlns:p14="http://schemas.microsoft.com/office/powerpoint/2010/main" val="117866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71487"/>
            <a:ext cx="9601200" cy="657225"/>
          </a:xfrm>
        </p:spPr>
        <p:txBody>
          <a:bodyPr>
            <a:normAutofit fontScale="90000"/>
          </a:bodyPr>
          <a:lstStyle/>
          <a:p>
            <a:r>
              <a:rPr kumimoji="1" lang="en-US" altLang="zh-CN" dirty="0" smtClean="0"/>
              <a:t>--Research Design</a:t>
            </a:r>
            <a:endParaRPr kumimoji="1" lang="zh-CN" altLang="en-US" dirty="0"/>
          </a:p>
        </p:txBody>
      </p:sp>
      <p:sp>
        <p:nvSpPr>
          <p:cNvPr id="3" name="内容占位符 2"/>
          <p:cNvSpPr>
            <a:spLocks noGrp="1"/>
          </p:cNvSpPr>
          <p:nvPr>
            <p:ph idx="1"/>
          </p:nvPr>
        </p:nvSpPr>
        <p:spPr>
          <a:xfrm>
            <a:off x="1371600" y="1343024"/>
            <a:ext cx="9601200" cy="471487"/>
          </a:xfrm>
        </p:spPr>
        <p:txBody>
          <a:bodyPr/>
          <a:lstStyle/>
          <a:p>
            <a:r>
              <a:rPr kumimoji="1" lang="en-US" altLang="zh-CN" smtClean="0"/>
              <a:t>Grouping of Firms with Sustained Earnings Growth</a:t>
            </a:r>
            <a:endParaRPr kumimoji="1"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2028824"/>
            <a:ext cx="9072562" cy="4514851"/>
          </a:xfrm>
          <a:prstGeom prst="rect">
            <a:avLst/>
          </a:prstGeom>
        </p:spPr>
      </p:pic>
    </p:spTree>
    <p:extLst>
      <p:ext uri="{BB962C8B-B14F-4D97-AF65-F5344CB8AC3E}">
        <p14:creationId xmlns:p14="http://schemas.microsoft.com/office/powerpoint/2010/main" val="1553160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裁剪</Template>
  <TotalTime>452</TotalTime>
  <Words>1776</Words>
  <Application>Microsoft Macintosh PowerPoint</Application>
  <PresentationFormat>宽屏</PresentationFormat>
  <Paragraphs>219</Paragraphs>
  <Slides>25</Slides>
  <Notes>21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Cambria Math</vt:lpstr>
      <vt:lpstr>DengXian</vt:lpstr>
      <vt:lpstr>DengXian Light</vt:lpstr>
      <vt:lpstr>Franklin Gothic Book</vt:lpstr>
      <vt:lpstr>Mangal</vt:lpstr>
      <vt:lpstr>华文楷体</vt:lpstr>
      <vt:lpstr>Arial</vt:lpstr>
      <vt:lpstr>TF10001025</vt:lpstr>
      <vt:lpstr>自定义设计方案</vt:lpstr>
      <vt:lpstr>Sustained Earnings and Revenue Growth, Earnings Quality, and Earnings Response Coefficients</vt:lpstr>
      <vt:lpstr>Outline</vt:lpstr>
      <vt:lpstr>--Research Objective</vt:lpstr>
      <vt:lpstr>--Hypotheses</vt:lpstr>
      <vt:lpstr>Hypotheses Development</vt:lpstr>
      <vt:lpstr>Hypotheses Development</vt:lpstr>
      <vt:lpstr>Hypotheses Development</vt:lpstr>
      <vt:lpstr>Earnings Management</vt:lpstr>
      <vt:lpstr>--Research Design</vt:lpstr>
      <vt:lpstr>Test on Earnings Quality</vt:lpstr>
      <vt:lpstr>Examine the Persistence of Earnings Levels</vt:lpstr>
      <vt:lpstr>Examines the Persistence of Earnings Growth</vt:lpstr>
      <vt:lpstr>Model (1)&amp;(2)</vt:lpstr>
      <vt:lpstr>Tests on Earnings Response Coefficients</vt:lpstr>
      <vt:lpstr>PowerPoint 演示文稿</vt:lpstr>
      <vt:lpstr>PowerPoint 演示文稿</vt:lpstr>
      <vt:lpstr>-- Sample Selection</vt:lpstr>
      <vt:lpstr>Descriptive Statistics</vt:lpstr>
      <vt:lpstr>Results – Earnings Persistence</vt:lpstr>
      <vt:lpstr>Results—Earnings Management and Future Performance</vt:lpstr>
      <vt:lpstr>Results—Earnings Response Coefficients</vt:lpstr>
      <vt:lpstr>Results—Earnings Response Coefficients</vt:lpstr>
      <vt:lpstr>Conclustion</vt:lpstr>
      <vt:lpstr>Outlook</vt:lpstr>
      <vt:lpstr>Outlook</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title>
  <dc:creator>Microsoft Office 用户</dc:creator>
  <cp:lastModifiedBy>Microsoft Office 用户</cp:lastModifiedBy>
  <cp:revision>59</cp:revision>
  <dcterms:created xsi:type="dcterms:W3CDTF">2018-09-18T13:22:15Z</dcterms:created>
  <dcterms:modified xsi:type="dcterms:W3CDTF">2018-09-18T21:19:56Z</dcterms:modified>
</cp:coreProperties>
</file>